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20"/>
  </p:notesMasterIdLst>
  <p:handoutMasterIdLst>
    <p:handoutMasterId r:id="rId21"/>
  </p:handoutMasterIdLst>
  <p:sldIdLst>
    <p:sldId id="263" r:id="rId5"/>
    <p:sldId id="298" r:id="rId6"/>
    <p:sldId id="299" r:id="rId7"/>
    <p:sldId id="309" r:id="rId8"/>
    <p:sldId id="300" r:id="rId9"/>
    <p:sldId id="310" r:id="rId10"/>
    <p:sldId id="301" r:id="rId11"/>
    <p:sldId id="302" r:id="rId12"/>
    <p:sldId id="311" r:id="rId13"/>
    <p:sldId id="312" r:id="rId14"/>
    <p:sldId id="303" r:id="rId15"/>
    <p:sldId id="307" r:id="rId16"/>
    <p:sldId id="313" r:id="rId17"/>
    <p:sldId id="308" r:id="rId18"/>
    <p:sldId id="291" r:id="rId19"/>
  </p:sldIdLst>
  <p:sldSz cx="11520488" cy="64801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0569"/>
    <a:srgbClr val="148637"/>
    <a:srgbClr val="FFD687"/>
    <a:srgbClr val="348BD2"/>
    <a:srgbClr val="097A74"/>
    <a:srgbClr val="67AB9F"/>
    <a:srgbClr val="1D4E9A"/>
    <a:srgbClr val="24AF4B"/>
    <a:srgbClr val="168638"/>
    <a:srgbClr val="EFD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F2D785-29B5-8C40-97C6-C9D605736652}" v="8113" dt="2026-06-25T19:15:37.9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2"/>
    <p:restoredTop sz="94622"/>
  </p:normalViewPr>
  <p:slideViewPr>
    <p:cSldViewPr snapToGrid="0">
      <p:cViewPr varScale="1">
        <p:scale>
          <a:sx n="105" d="100"/>
          <a:sy n="105" d="100"/>
        </p:scale>
        <p:origin x="20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7AD5FE-7647-1959-A5F6-1C581314C6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5C3953-573F-4EB5-E520-7376F6A137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87029-FC2C-4640-9AE8-A7E4563DD7D6}" type="datetimeFigureOut">
              <a:rPr lang="de-CH" smtClean="0"/>
              <a:t>25.06.26</a:t>
            </a:fld>
            <a:endParaRPr lang="de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D76DC8-E594-18E1-0FB2-574F2AD5F3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42FCE3-CBFB-397C-8D47-701A8FB7D0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D1134-AC4A-4522-946B-11816DE4409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7995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4DC17-3E8D-F94C-91D3-5E624AEBA41F}" type="datetimeFigureOut">
              <a:rPr lang="en-US" smtClean="0"/>
              <a:t>6/25/26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5ABEB-D898-3E42-AE61-56CF49C1D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86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8D234E9D-C054-5674-1BA3-6CDBCAEC8DE6}"/>
              </a:ext>
            </a:extLst>
          </p:cNvPr>
          <p:cNvSpPr/>
          <p:nvPr userDrawn="1"/>
        </p:nvSpPr>
        <p:spPr>
          <a:xfrm>
            <a:off x="7123112" y="2082799"/>
            <a:ext cx="4397376" cy="4397376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i="0" cap="none" spc="0" noProof="0">
              <a:ln>
                <a:noFill/>
              </a:ln>
              <a:solidFill>
                <a:schemeClr val="bg2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E74E66C-D0DE-D973-3A0F-2E71084138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0474" y="560848"/>
            <a:ext cx="1670462" cy="278410"/>
          </a:xfrm>
          <a:prstGeom prst="rect">
            <a:avLst/>
          </a:prstGeom>
        </p:spPr>
      </p:pic>
      <p:sp>
        <p:nvSpPr>
          <p:cNvPr id="30" name="Subtitle 2">
            <a:extLst>
              <a:ext uri="{FF2B5EF4-FFF2-40B4-BE49-F238E27FC236}">
                <a16:creationId xmlns:a16="http://schemas.microsoft.com/office/drawing/2014/main" id="{D93D6F44-AA10-891D-BF7D-311C32BF0F9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360476" y="2944056"/>
            <a:ext cx="5760000" cy="360000"/>
          </a:xfrm>
        </p:spPr>
        <p:txBody>
          <a:bodyPr lIns="0" tIns="0" rIns="0" bIns="0" anchor="b"/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  <a:cs typeface="Calibri Light" panose="020F0302020204030204" pitchFamily="34" charset="0"/>
              </a:defRPr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de-DE" noProof="0"/>
              <a:t>Master-Untertitelformat bearbeiten</a:t>
            </a:r>
            <a:endParaRPr lang="en-US" noProof="0"/>
          </a:p>
        </p:txBody>
      </p:sp>
      <p:sp>
        <p:nvSpPr>
          <p:cNvPr id="31" name="Title 8">
            <a:extLst>
              <a:ext uri="{FF2B5EF4-FFF2-40B4-BE49-F238E27FC236}">
                <a16:creationId xmlns:a16="http://schemas.microsoft.com/office/drawing/2014/main" id="{5D78059F-19FB-CAFA-4937-958597D5C90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60474" y="1752630"/>
            <a:ext cx="10080000" cy="1080000"/>
          </a:xfrm>
        </p:spPr>
        <p:txBody>
          <a:bodyPr anchor="t"/>
          <a:lstStyle>
            <a:lvl1pPr>
              <a:defRPr sz="3600" b="0">
                <a:solidFill>
                  <a:schemeClr val="accent3"/>
                </a:solidFill>
                <a:latin typeface="+mj-lt"/>
                <a:ea typeface="Roboto Condensed" panose="02000000000000000000" pitchFamily="2" charset="0"/>
              </a:defRPr>
            </a:lvl1pPr>
          </a:lstStyle>
          <a:p>
            <a:r>
              <a:rPr lang="en-US" noProof="0"/>
              <a:t>Click to edit Master title style (in case you have a</a:t>
            </a:r>
            <a:br>
              <a:rPr lang="en-US" noProof="0"/>
            </a:br>
            <a:r>
              <a:rPr lang="en-US" noProof="0"/>
              <a:t>very very long title it can also span multiple lines)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C68568A-23B5-DA36-6C0D-2408AF9BED45}"/>
              </a:ext>
            </a:extLst>
          </p:cNvPr>
          <p:cNvSpPr/>
          <p:nvPr userDrawn="1"/>
        </p:nvSpPr>
        <p:spPr>
          <a:xfrm rot="2700000">
            <a:off x="9401118" y="3293580"/>
            <a:ext cx="1528333" cy="1528333"/>
          </a:xfrm>
          <a:prstGeom prst="roundRect">
            <a:avLst>
              <a:gd name="adj" fmla="val 4159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E5778BE-53D9-EBE2-E1E3-9486D873D633}"/>
              </a:ext>
            </a:extLst>
          </p:cNvPr>
          <p:cNvSpPr/>
          <p:nvPr userDrawn="1"/>
        </p:nvSpPr>
        <p:spPr>
          <a:xfrm rot="2700000">
            <a:off x="8951419" y="3642920"/>
            <a:ext cx="814296" cy="834811"/>
          </a:xfrm>
          <a:prstGeom prst="roundRect">
            <a:avLst>
              <a:gd name="adj" fmla="val 838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34F58EB-B7F2-49D6-1DDD-84753A25C0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6157" y="3067742"/>
            <a:ext cx="2313855" cy="1985634"/>
          </a:xfrm>
          <a:prstGeom prst="rect">
            <a:avLst/>
          </a:prstGeom>
          <a:ln w="66675"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722F6A-3AA4-BFC3-F572-3A7E83CD6F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9926" y="5674378"/>
            <a:ext cx="327913" cy="281400"/>
          </a:xfrm>
          <a:prstGeom prst="rect">
            <a:avLst/>
          </a:prstGeom>
        </p:spPr>
      </p:pic>
      <p:pic>
        <p:nvPicPr>
          <p:cNvPr id="22" name="Picture 21" descr="A picture containing ax, vector graphics, tool&#10;&#10;Description automatically generated">
            <a:extLst>
              <a:ext uri="{FF2B5EF4-FFF2-40B4-BE49-F238E27FC236}">
                <a16:creationId xmlns:a16="http://schemas.microsoft.com/office/drawing/2014/main" id="{4DD662A7-2596-572A-621E-FC676E54EA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64035" y="5365772"/>
            <a:ext cx="281040" cy="23119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2FC50372-BF19-6EDB-06B0-B684360D324B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3122" y="6023530"/>
            <a:ext cx="322866" cy="22336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90F954B-C9F2-7811-FBF9-F2B6708CE96A}"/>
              </a:ext>
            </a:extLst>
          </p:cNvPr>
          <p:cNvSpPr txBox="1"/>
          <p:nvPr userDrawn="1"/>
        </p:nvSpPr>
        <p:spPr>
          <a:xfrm>
            <a:off x="8755030" y="5644520"/>
            <a:ext cx="20880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0" i="0" u="none" noProof="0">
                <a:solidFill>
                  <a:schemeClr val="bg2"/>
                </a:solidFill>
                <a:latin typeface="Calibri Light" panose="020F0302020204030204" pitchFamily="34" charset="0"/>
                <a:ea typeface="Roboto Condensed Light" panose="02000000000000000000" pitchFamily="2" charset="0"/>
                <a:cs typeface="Calibri Light" panose="020F0302020204030204" pitchFamily="34" charset="0"/>
              </a:rPr>
              <a:t>pulp-platform.org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E24402-6167-3DAC-15F7-96A8C18DA6C3}"/>
              </a:ext>
            </a:extLst>
          </p:cNvPr>
          <p:cNvSpPr txBox="1"/>
          <p:nvPr userDrawn="1"/>
        </p:nvSpPr>
        <p:spPr>
          <a:xfrm>
            <a:off x="9273006" y="5334216"/>
            <a:ext cx="15701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0" i="0" u="none" noProof="0">
                <a:solidFill>
                  <a:schemeClr val="bg2"/>
                </a:solidFill>
                <a:latin typeface="Calibri Light" panose="020F0302020204030204" pitchFamily="34" charset="0"/>
                <a:ea typeface="Roboto Condensed Light" panose="02000000000000000000" pitchFamily="2" charset="0"/>
                <a:cs typeface="Calibri Light" panose="020F0302020204030204" pitchFamily="34" charset="0"/>
              </a:rPr>
              <a:t>@pulp_platform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70316D-DDCE-8E08-F033-57AFE61CA03C}"/>
              </a:ext>
            </a:extLst>
          </p:cNvPr>
          <p:cNvSpPr txBox="1"/>
          <p:nvPr userDrawn="1"/>
        </p:nvSpPr>
        <p:spPr>
          <a:xfrm>
            <a:off x="8282406" y="5954823"/>
            <a:ext cx="25607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0" i="0" u="none" noProof="0">
                <a:solidFill>
                  <a:schemeClr val="bg2"/>
                </a:solidFill>
                <a:latin typeface="Calibri Light" panose="020F0302020204030204" pitchFamily="34" charset="0"/>
                <a:ea typeface="Roboto Condensed Light" panose="02000000000000000000" pitchFamily="2" charset="0"/>
                <a:cs typeface="Calibri Light" panose="020F0302020204030204" pitchFamily="34" charset="0"/>
              </a:rPr>
              <a:t>youtube.com/pulp_platform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C09BED-6F4B-D060-60EF-CB1FD4E4F544}"/>
              </a:ext>
            </a:extLst>
          </p:cNvPr>
          <p:cNvSpPr txBox="1"/>
          <p:nvPr userDrawn="1"/>
        </p:nvSpPr>
        <p:spPr>
          <a:xfrm>
            <a:off x="360475" y="5558647"/>
            <a:ext cx="5718107" cy="67921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l" defTabSz="72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noProof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Arial Narrow" panose="020B0604020202020204" pitchFamily="34" charset="0"/>
              </a:rPr>
              <a:t>PULP Platform</a:t>
            </a:r>
            <a:br>
              <a:rPr lang="en-US" sz="1800" b="0" i="0" noProof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Arial Narrow" panose="020B0604020202020204" pitchFamily="34" charset="0"/>
              </a:rPr>
            </a:br>
            <a:r>
              <a:rPr lang="en-US" sz="1800" b="0" i="0" noProof="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  <a:cs typeface="Calibri Light" panose="020F0302020204030204" pitchFamily="34" charset="0"/>
              </a:rPr>
              <a:t>Open Source Hardware, the way it should be!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E1C72157-447E-AAA3-80DA-9A3928C6C6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476" y="3670855"/>
            <a:ext cx="5760000" cy="1619466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accent3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b="1" noProof="0">
                <a:latin typeface="+mj-lt"/>
              </a:rPr>
              <a:t>Author Name 1    </a:t>
            </a:r>
            <a:r>
              <a:rPr lang="en-US" noProof="0">
                <a:solidFill>
                  <a:schemeClr val="tx1"/>
                </a:solidFill>
              </a:rPr>
              <a:t>mail1@iis.ee.ethz.ch</a:t>
            </a:r>
            <a:br>
              <a:rPr lang="en-US" noProof="0">
                <a:solidFill>
                  <a:schemeClr val="tx1"/>
                </a:solidFill>
              </a:rPr>
            </a:br>
            <a:r>
              <a:rPr lang="en-US" b="1" noProof="0">
                <a:latin typeface="+mj-lt"/>
              </a:rPr>
              <a:t>Author Name 2    </a:t>
            </a:r>
            <a:r>
              <a:rPr lang="en-US" noProof="0">
                <a:solidFill>
                  <a:schemeClr val="tx1"/>
                </a:solidFill>
              </a:rPr>
              <a:t>mail2@iis.ee.ethz.ch</a:t>
            </a:r>
            <a:br>
              <a:rPr lang="en-US" b="1" noProof="0">
                <a:latin typeface="+mj-lt"/>
              </a:rPr>
            </a:br>
            <a:r>
              <a:rPr lang="en-US" b="1" noProof="0">
                <a:latin typeface="+mj-lt"/>
              </a:rPr>
              <a:t>Author Name 3    </a:t>
            </a:r>
            <a:r>
              <a:rPr lang="en-US" noProof="0">
                <a:solidFill>
                  <a:schemeClr val="tx1"/>
                </a:solidFill>
              </a:rPr>
              <a:t>mail3@unibo.it</a:t>
            </a:r>
            <a:br>
              <a:rPr lang="en-US" b="1" noProof="0">
                <a:latin typeface="+mj-lt"/>
              </a:rPr>
            </a:br>
            <a:r>
              <a:rPr lang="en-US" b="1" noProof="0">
                <a:latin typeface="+mj-lt"/>
              </a:rPr>
              <a:t>Author Name 4    </a:t>
            </a:r>
            <a:r>
              <a:rPr lang="en-US" noProof="0">
                <a:solidFill>
                  <a:schemeClr val="tx1"/>
                </a:solidFill>
              </a:rPr>
              <a:t>mail4@unibo.it</a:t>
            </a:r>
            <a:endParaRPr lang="en-US" b="1" noProof="0">
              <a:latin typeface="+mj-lt"/>
            </a:endParaRPr>
          </a:p>
        </p:txBody>
      </p:sp>
      <p:pic>
        <p:nvPicPr>
          <p:cNvPr id="12" name="Picture 11" descr="A logo on a black background&#10;&#10;Description automatically generated">
            <a:extLst>
              <a:ext uri="{FF2B5EF4-FFF2-40B4-BE49-F238E27FC236}">
                <a16:creationId xmlns:a16="http://schemas.microsoft.com/office/drawing/2014/main" id="{67B48A85-951C-6934-67B0-C70177019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7432" t="9486" r="7777" b="7244"/>
          <a:stretch/>
        </p:blipFill>
        <p:spPr>
          <a:xfrm>
            <a:off x="2157272" y="242311"/>
            <a:ext cx="1322773" cy="102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76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B950E2-5B08-DE4D-85C1-073281664B68}"/>
              </a:ext>
            </a:extLst>
          </p:cNvPr>
          <p:cNvSpPr txBox="1"/>
          <p:nvPr userDrawn="1"/>
        </p:nvSpPr>
        <p:spPr>
          <a:xfrm>
            <a:off x="943583" y="494165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720000"/>
            <a:endParaRPr lang="en-US" sz="2400" b="0" i="0">
              <a:solidFill>
                <a:schemeClr val="tx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83599-52C6-66B6-B195-3B42A9179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986D1-30CD-4299-12D8-EE049F90DC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3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D077E-5042-0548-869A-7270756A6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174C9C-B987-0541-A176-A2B2DAD7ED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9068" y="936000"/>
            <a:ext cx="10080003" cy="5220000"/>
          </a:xfrm>
        </p:spPr>
        <p:txBody>
          <a:bodyPr lIns="0"/>
          <a:lstStyle>
            <a:lvl1pPr marL="288004" indent="-288004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504000" indent="-216004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720000" indent="-216004">
              <a:buClrTx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936000" indent="-216004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152000" indent="-216004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681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492CF-D048-CF47-9D04-62CE98A96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83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956A24-FE4F-CC41-AE52-8BE952BA28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8471" y="358050"/>
            <a:ext cx="10080003" cy="5940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EE65FE-2553-922C-9C05-7425A35329C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1E03E8-F737-F054-80B2-299F72A034B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92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05887B-DECF-1909-0106-C271E1383F76}"/>
              </a:ext>
            </a:extLst>
          </p:cNvPr>
          <p:cNvSpPr/>
          <p:nvPr userDrawn="1"/>
        </p:nvSpPr>
        <p:spPr>
          <a:xfrm>
            <a:off x="5760244" y="0"/>
            <a:ext cx="5760244" cy="64801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i="0" cap="none" spc="0">
              <a:ln>
                <a:noFill/>
              </a:ln>
              <a:solidFill>
                <a:schemeClr val="bg2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60B9BE-1D26-7346-9AA8-506C5668F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728336-7315-434C-A2F3-4C0D9A3AA4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9068" y="936000"/>
            <a:ext cx="5040000" cy="5220000"/>
          </a:xfrm>
        </p:spPr>
        <p:txBody>
          <a:bodyPr lIns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918503-FD68-0985-DC60-130D6429AF17}"/>
              </a:ext>
            </a:extLst>
          </p:cNvPr>
          <p:cNvGrpSpPr/>
          <p:nvPr userDrawn="1"/>
        </p:nvGrpSpPr>
        <p:grpSpPr>
          <a:xfrm>
            <a:off x="10460009" y="140930"/>
            <a:ext cx="927344" cy="795801"/>
            <a:chOff x="10460009" y="140930"/>
            <a:chExt cx="927344" cy="79580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770F9B2-741C-86BF-4B24-4F75FD9B6DB8}"/>
                </a:ext>
              </a:extLst>
            </p:cNvPr>
            <p:cNvSpPr/>
            <p:nvPr userDrawn="1"/>
          </p:nvSpPr>
          <p:spPr>
            <a:xfrm rot="2700000">
              <a:off x="10475317" y="359629"/>
              <a:ext cx="358403" cy="358403"/>
            </a:xfrm>
            <a:prstGeom prst="roundRect">
              <a:avLst>
                <a:gd name="adj" fmla="val 5238"/>
              </a:avLst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 b="1" i="0" cap="none" spc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A97EAC4-39EA-2FF4-B3A4-C50D63D1EA52}"/>
                </a:ext>
              </a:extLst>
            </p:cNvPr>
            <p:cNvSpPr/>
            <p:nvPr userDrawn="1"/>
          </p:nvSpPr>
          <p:spPr>
            <a:xfrm rot="2700000">
              <a:off x="10666586" y="217186"/>
              <a:ext cx="643289" cy="643289"/>
            </a:xfrm>
            <a:prstGeom prst="roundRect">
              <a:avLst>
                <a:gd name="adj" fmla="val 5238"/>
              </a:avLst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 b="1" i="0" cap="none" spc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727814A-F32D-DC8B-CECB-BD209099B5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0460009" y="140930"/>
              <a:ext cx="927344" cy="795801"/>
            </a:xfrm>
            <a:prstGeom prst="rect">
              <a:avLst/>
            </a:prstGeom>
            <a:ln w="66675">
              <a:noFill/>
            </a:ln>
          </p:spPr>
        </p:pic>
      </p:grp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D6D6212-ED77-0BC8-29BC-26AA6DBF805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760244" y="936000"/>
            <a:ext cx="5765986" cy="5220000"/>
          </a:xfrm>
        </p:spPr>
        <p:txBody>
          <a:bodyPr lIns="468000" tIns="252000"/>
          <a:lstStyle>
            <a:lvl1pPr marL="0" indent="0">
              <a:lnSpc>
                <a:spcPts val="1000"/>
              </a:lnSpc>
              <a:buNone/>
              <a:defRPr sz="1800" b="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Click to edit code</a:t>
            </a:r>
          </a:p>
        </p:txBody>
      </p:sp>
    </p:spTree>
    <p:extLst>
      <p:ext uri="{BB962C8B-B14F-4D97-AF65-F5344CB8AC3E}">
        <p14:creationId xmlns:p14="http://schemas.microsoft.com/office/powerpoint/2010/main" val="110789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05887B-DECF-1909-0106-C271E1383F76}"/>
              </a:ext>
            </a:extLst>
          </p:cNvPr>
          <p:cNvSpPr/>
          <p:nvPr userDrawn="1"/>
        </p:nvSpPr>
        <p:spPr>
          <a:xfrm>
            <a:off x="5760244" y="0"/>
            <a:ext cx="5760244" cy="64801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i="0" cap="none" spc="0">
              <a:ln>
                <a:noFill/>
              </a:ln>
              <a:solidFill>
                <a:schemeClr val="bg2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60B9BE-1D26-7346-9AA8-506C5668F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728336-7315-434C-A2F3-4C0D9A3AA4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9068" y="936000"/>
            <a:ext cx="5040000" cy="5220000"/>
          </a:xfrm>
        </p:spPr>
        <p:txBody>
          <a:bodyPr lIns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918503-FD68-0985-DC60-130D6429AF17}"/>
              </a:ext>
            </a:extLst>
          </p:cNvPr>
          <p:cNvGrpSpPr/>
          <p:nvPr userDrawn="1"/>
        </p:nvGrpSpPr>
        <p:grpSpPr>
          <a:xfrm>
            <a:off x="10460009" y="140930"/>
            <a:ext cx="927344" cy="795801"/>
            <a:chOff x="10460009" y="140930"/>
            <a:chExt cx="927344" cy="79580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770F9B2-741C-86BF-4B24-4F75FD9B6DB8}"/>
                </a:ext>
              </a:extLst>
            </p:cNvPr>
            <p:cNvSpPr/>
            <p:nvPr userDrawn="1"/>
          </p:nvSpPr>
          <p:spPr>
            <a:xfrm rot="2700000">
              <a:off x="10475317" y="359629"/>
              <a:ext cx="358403" cy="358403"/>
            </a:xfrm>
            <a:prstGeom prst="roundRect">
              <a:avLst>
                <a:gd name="adj" fmla="val 5238"/>
              </a:avLst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 b="1" i="0" cap="none" spc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A97EAC4-39EA-2FF4-B3A4-C50D63D1EA52}"/>
                </a:ext>
              </a:extLst>
            </p:cNvPr>
            <p:cNvSpPr/>
            <p:nvPr userDrawn="1"/>
          </p:nvSpPr>
          <p:spPr>
            <a:xfrm rot="2700000">
              <a:off x="10666586" y="217186"/>
              <a:ext cx="643289" cy="643289"/>
            </a:xfrm>
            <a:prstGeom prst="roundRect">
              <a:avLst>
                <a:gd name="adj" fmla="val 5238"/>
              </a:avLst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CH" b="1" i="0" cap="none" spc="0">
                <a:ln>
                  <a:noFill/>
                </a:ln>
                <a:solidFill>
                  <a:schemeClr val="bg2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727814A-F32D-DC8B-CECB-BD209099B5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0460009" y="140930"/>
              <a:ext cx="927344" cy="795801"/>
            </a:xfrm>
            <a:prstGeom prst="rect">
              <a:avLst/>
            </a:prstGeom>
            <a:ln w="66675">
              <a:noFill/>
            </a:ln>
          </p:spPr>
        </p:pic>
      </p:grp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D6D6212-ED77-0BC8-29BC-26AA6DBF805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760244" y="936000"/>
            <a:ext cx="5765986" cy="5220000"/>
          </a:xfrm>
        </p:spPr>
        <p:txBody>
          <a:bodyPr lIns="468000" tIns="252000"/>
          <a:lstStyle>
            <a:lvl1pPr marL="0" indent="0">
              <a:lnSpc>
                <a:spcPts val="1000"/>
              </a:lnSpc>
              <a:buNone/>
              <a:defRPr sz="1800" b="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en-US"/>
              <a:t>Click to edit code</a:t>
            </a:r>
          </a:p>
        </p:txBody>
      </p:sp>
    </p:spTree>
    <p:extLst>
      <p:ext uri="{BB962C8B-B14F-4D97-AF65-F5344CB8AC3E}">
        <p14:creationId xmlns:p14="http://schemas.microsoft.com/office/powerpoint/2010/main" val="4094957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 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909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206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cts + Q&amp;A">
    <p:bg>
      <p:bgPr>
        <a:solidFill>
          <a:srgbClr val="B4B4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5307065-E90A-B637-3095-10DFEA112280}"/>
              </a:ext>
            </a:extLst>
          </p:cNvPr>
          <p:cNvGrpSpPr/>
          <p:nvPr userDrawn="1"/>
        </p:nvGrpSpPr>
        <p:grpSpPr>
          <a:xfrm>
            <a:off x="7429686" y="1732225"/>
            <a:ext cx="2965549" cy="2965549"/>
            <a:chOff x="6492044" y="1486792"/>
            <a:chExt cx="3244192" cy="3244192"/>
          </a:xfrm>
        </p:grpSpPr>
        <p:sp>
          <p:nvSpPr>
            <p:cNvPr id="7" name="Google Shape;1096;p28">
              <a:extLst>
                <a:ext uri="{FF2B5EF4-FFF2-40B4-BE49-F238E27FC236}">
                  <a16:creationId xmlns:a16="http://schemas.microsoft.com/office/drawing/2014/main" id="{9EB57577-2B72-4910-D401-BBB6EDA09B5E}"/>
                </a:ext>
              </a:extLst>
            </p:cNvPr>
            <p:cNvSpPr/>
            <p:nvPr userDrawn="1"/>
          </p:nvSpPr>
          <p:spPr>
            <a:xfrm>
              <a:off x="6492044" y="1486792"/>
              <a:ext cx="3244192" cy="3244192"/>
            </a:xfrm>
            <a:custGeom>
              <a:avLst/>
              <a:gdLst/>
              <a:ahLst/>
              <a:cxnLst/>
              <a:rect l="l" t="t" r="r" b="b"/>
              <a:pathLst>
                <a:path w="158750" h="158750" extrusionOk="0">
                  <a:moveTo>
                    <a:pt x="8255" y="0"/>
                  </a:moveTo>
                  <a:cubicBezTo>
                    <a:pt x="3810" y="0"/>
                    <a:pt x="0" y="3810"/>
                    <a:pt x="0" y="8255"/>
                  </a:cubicBezTo>
                  <a:lnTo>
                    <a:pt x="0" y="119380"/>
                  </a:lnTo>
                  <a:lnTo>
                    <a:pt x="31750" y="87630"/>
                  </a:lnTo>
                  <a:lnTo>
                    <a:pt x="111125" y="87630"/>
                  </a:lnTo>
                  <a:cubicBezTo>
                    <a:pt x="115570" y="87630"/>
                    <a:pt x="119380" y="83820"/>
                    <a:pt x="119380" y="79375"/>
                  </a:cubicBezTo>
                  <a:lnTo>
                    <a:pt x="119380" y="8255"/>
                  </a:lnTo>
                  <a:cubicBezTo>
                    <a:pt x="119380" y="3810"/>
                    <a:pt x="115570" y="0"/>
                    <a:pt x="111125" y="0"/>
                  </a:cubicBezTo>
                  <a:close/>
                  <a:moveTo>
                    <a:pt x="135255" y="31750"/>
                  </a:moveTo>
                  <a:lnTo>
                    <a:pt x="135255" y="103505"/>
                  </a:lnTo>
                  <a:lnTo>
                    <a:pt x="31750" y="103505"/>
                  </a:lnTo>
                  <a:lnTo>
                    <a:pt x="31750" y="119380"/>
                  </a:lnTo>
                  <a:cubicBezTo>
                    <a:pt x="31750" y="123190"/>
                    <a:pt x="35560" y="127000"/>
                    <a:pt x="40005" y="127000"/>
                  </a:cubicBezTo>
                  <a:lnTo>
                    <a:pt x="127000" y="127000"/>
                  </a:lnTo>
                  <a:lnTo>
                    <a:pt x="158750" y="158750"/>
                  </a:lnTo>
                  <a:lnTo>
                    <a:pt x="158750" y="40005"/>
                  </a:lnTo>
                  <a:cubicBezTo>
                    <a:pt x="158750" y="35560"/>
                    <a:pt x="154940" y="31750"/>
                    <a:pt x="151130" y="3175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AD5AEE-A9BE-AED9-1997-707BCB05F17E}"/>
                </a:ext>
              </a:extLst>
            </p:cNvPr>
            <p:cNvSpPr txBox="1"/>
            <p:nvPr userDrawn="1"/>
          </p:nvSpPr>
          <p:spPr>
            <a:xfrm>
              <a:off x="6986705" y="2005263"/>
              <a:ext cx="14621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0" u="none">
                  <a:solidFill>
                    <a:srgbClr val="B4B4B6"/>
                  </a:solidFill>
                  <a:latin typeface="+mj-lt"/>
                  <a:ea typeface="Roboto Condensed" panose="02000000000000000000" pitchFamily="2" charset="0"/>
                  <a:cs typeface="Arial Narrow" panose="020B0604020202020204" pitchFamily="34" charset="0"/>
                </a:rPr>
                <a:t>Q&amp;A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D6A71DF-C227-C67C-749A-A04863213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355" y="5674378"/>
            <a:ext cx="327913" cy="281400"/>
          </a:xfrm>
          <a:prstGeom prst="rect">
            <a:avLst/>
          </a:prstGeom>
        </p:spPr>
      </p:pic>
      <p:pic>
        <p:nvPicPr>
          <p:cNvPr id="3" name="Picture 2" descr="A picture containing ax, vector graphics, tool&#10;&#10;Description automatically generated">
            <a:extLst>
              <a:ext uri="{FF2B5EF4-FFF2-40B4-BE49-F238E27FC236}">
                <a16:creationId xmlns:a16="http://schemas.microsoft.com/office/drawing/2014/main" id="{B4664536-705E-BF06-67AE-171A8EC2D4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6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9464" y="5365772"/>
            <a:ext cx="281040" cy="231198"/>
          </a:xfrm>
          <a:prstGeom prst="rect">
            <a:avLst/>
          </a:prstGeom>
          <a:solidFill>
            <a:srgbClr val="B4B4B6"/>
          </a:solidFill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C2EC5D1-C7B5-B4BC-3E12-39157B264BAA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98551" y="6023530"/>
            <a:ext cx="322866" cy="2233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F79C7A-2C67-BCFD-087B-14F77056B2B1}"/>
              </a:ext>
            </a:extLst>
          </p:cNvPr>
          <p:cNvSpPr txBox="1"/>
          <p:nvPr userDrawn="1"/>
        </p:nvSpPr>
        <p:spPr>
          <a:xfrm>
            <a:off x="8810459" y="5644520"/>
            <a:ext cx="20880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0" i="0" u="none" noProof="0">
                <a:solidFill>
                  <a:schemeClr val="bg2"/>
                </a:solidFill>
                <a:latin typeface="Calibri Light" panose="020F0302020204030204" pitchFamily="34" charset="0"/>
                <a:ea typeface="Roboto Condensed Light" panose="02000000000000000000" pitchFamily="2" charset="0"/>
                <a:cs typeface="Calibri Light" panose="020F0302020204030204" pitchFamily="34" charset="0"/>
              </a:rPr>
              <a:t>pulp-platform.org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BED07E-32CC-F88D-8EA6-37E529A1A311}"/>
              </a:ext>
            </a:extLst>
          </p:cNvPr>
          <p:cNvSpPr txBox="1"/>
          <p:nvPr userDrawn="1"/>
        </p:nvSpPr>
        <p:spPr>
          <a:xfrm>
            <a:off x="9328435" y="5334216"/>
            <a:ext cx="15701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0" i="0" u="none" noProof="0">
                <a:solidFill>
                  <a:schemeClr val="bg2"/>
                </a:solidFill>
                <a:latin typeface="Calibri Light" panose="020F0302020204030204" pitchFamily="34" charset="0"/>
                <a:ea typeface="Roboto Condensed Light" panose="02000000000000000000" pitchFamily="2" charset="0"/>
                <a:cs typeface="Calibri Light" panose="020F0302020204030204" pitchFamily="34" charset="0"/>
              </a:rPr>
              <a:t>@pulp_platform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83C64C-205D-73E0-4197-44702C16FA12}"/>
              </a:ext>
            </a:extLst>
          </p:cNvPr>
          <p:cNvSpPr txBox="1"/>
          <p:nvPr userDrawn="1"/>
        </p:nvSpPr>
        <p:spPr>
          <a:xfrm>
            <a:off x="8337835" y="5954823"/>
            <a:ext cx="25607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0" i="0" u="none" noProof="0">
                <a:solidFill>
                  <a:schemeClr val="bg2"/>
                </a:solidFill>
                <a:latin typeface="Calibri Light" panose="020F0302020204030204" pitchFamily="34" charset="0"/>
                <a:ea typeface="Roboto Condensed Light" panose="02000000000000000000" pitchFamily="2" charset="0"/>
                <a:cs typeface="Calibri Light" panose="020F0302020204030204" pitchFamily="34" charset="0"/>
              </a:rPr>
              <a:t>youtube.com/pulp_platform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0756A9-2BA9-04FB-070B-7C255BE565F7}"/>
              </a:ext>
            </a:extLst>
          </p:cNvPr>
          <p:cNvSpPr txBox="1"/>
          <p:nvPr userDrawn="1"/>
        </p:nvSpPr>
        <p:spPr>
          <a:xfrm>
            <a:off x="5478781" y="196012"/>
            <a:ext cx="5718107" cy="67921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r" defTabSz="72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noProof="0">
                <a:solidFill>
                  <a:schemeClr val="bg2"/>
                </a:solidFill>
                <a:latin typeface="+mj-lt"/>
                <a:ea typeface="Roboto Condensed" panose="02000000000000000000" pitchFamily="2" charset="0"/>
                <a:cs typeface="Arial Narrow" panose="020B0604020202020204" pitchFamily="34" charset="0"/>
              </a:rPr>
              <a:t>PULP Platform</a:t>
            </a:r>
            <a:br>
              <a:rPr lang="en-US" sz="1800" b="0" i="0" noProof="0">
                <a:solidFill>
                  <a:schemeClr val="bg2"/>
                </a:solidFill>
                <a:latin typeface="+mj-lt"/>
                <a:ea typeface="Roboto Condensed" panose="02000000000000000000" pitchFamily="2" charset="0"/>
                <a:cs typeface="Arial Narrow" panose="020B0604020202020204" pitchFamily="34" charset="0"/>
              </a:rPr>
            </a:br>
            <a:r>
              <a:rPr lang="en-US" sz="1800" b="0" i="0" noProof="0">
                <a:solidFill>
                  <a:schemeClr val="bg2"/>
                </a:solidFill>
                <a:latin typeface="Calibri Light" panose="020F0302020204030204" pitchFamily="34" charset="0"/>
                <a:ea typeface="Roboto Condensed Light" panose="02000000000000000000" pitchFamily="2" charset="0"/>
                <a:cs typeface="Calibri Light" panose="020F0302020204030204" pitchFamily="34" charset="0"/>
              </a:rPr>
              <a:t>Open Source Hardware, the way it should be!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646F6B5-915C-156A-6221-DA1B0BFAC9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9071" y="1852897"/>
            <a:ext cx="4946560" cy="162392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b="1" noProof="0">
                <a:latin typeface="+mj-lt"/>
              </a:rPr>
              <a:t>Author Name 1    </a:t>
            </a:r>
            <a:r>
              <a:rPr lang="en-US" noProof="0">
                <a:solidFill>
                  <a:schemeClr val="tx1"/>
                </a:solidFill>
              </a:rPr>
              <a:t>mail1@iis.ee.ethz.ch</a:t>
            </a:r>
            <a:br>
              <a:rPr lang="en-US" noProof="0">
                <a:solidFill>
                  <a:schemeClr val="tx1"/>
                </a:solidFill>
              </a:rPr>
            </a:br>
            <a:r>
              <a:rPr lang="en-US" b="1" noProof="0">
                <a:latin typeface="+mj-lt"/>
              </a:rPr>
              <a:t>Author Name 2    </a:t>
            </a:r>
            <a:r>
              <a:rPr lang="en-US" noProof="0">
                <a:solidFill>
                  <a:schemeClr val="tx1"/>
                </a:solidFill>
              </a:rPr>
              <a:t>mail2@iis.ee.ethz.ch</a:t>
            </a:r>
            <a:br>
              <a:rPr lang="en-US" b="1" noProof="0">
                <a:latin typeface="+mj-lt"/>
              </a:rPr>
            </a:br>
            <a:r>
              <a:rPr lang="en-US" b="1" noProof="0">
                <a:latin typeface="+mj-lt"/>
              </a:rPr>
              <a:t>Author Name 3    </a:t>
            </a:r>
            <a:r>
              <a:rPr lang="en-US" noProof="0">
                <a:solidFill>
                  <a:schemeClr val="tx1"/>
                </a:solidFill>
              </a:rPr>
              <a:t>mail3@unibo.it</a:t>
            </a:r>
            <a:br>
              <a:rPr lang="en-US" b="1" noProof="0">
                <a:latin typeface="+mj-lt"/>
              </a:rPr>
            </a:br>
            <a:r>
              <a:rPr lang="en-US" b="1" noProof="0">
                <a:latin typeface="+mj-lt"/>
              </a:rPr>
              <a:t>Author Name 4    </a:t>
            </a:r>
            <a:r>
              <a:rPr lang="en-US" noProof="0">
                <a:solidFill>
                  <a:schemeClr val="tx1"/>
                </a:solidFill>
              </a:rPr>
              <a:t>mail4@unibo.it</a:t>
            </a:r>
            <a:endParaRPr lang="en-US" b="1" noProof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CD79F6-6D4F-CB7C-96C1-C3CCB1B6B745}"/>
              </a:ext>
            </a:extLst>
          </p:cNvPr>
          <p:cNvSpPr txBox="1"/>
          <p:nvPr userDrawn="1"/>
        </p:nvSpPr>
        <p:spPr>
          <a:xfrm>
            <a:off x="218761" y="4220045"/>
            <a:ext cx="36674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500" b="1">
                <a:solidFill>
                  <a:schemeClr val="bg2"/>
                </a:solidFill>
                <a:latin typeface="+mn-lt"/>
                <a:cs typeface="Calibri Light" panose="020F0302020204030204" pitchFamily="34" charset="0"/>
              </a:rPr>
              <a:t>Institut für Integrierte Systeme – ETH Zürich</a:t>
            </a:r>
          </a:p>
          <a:p>
            <a:r>
              <a:rPr lang="de-CH" sz="15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Gloriastrasse 35</a:t>
            </a:r>
            <a:br>
              <a:rPr lang="de-CH" sz="15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CH" sz="15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Zürich, </a:t>
            </a:r>
            <a:r>
              <a:rPr lang="de-CH" sz="1500" err="1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Switzerland</a:t>
            </a:r>
            <a:endParaRPr lang="en-US" sz="150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258033-34E1-4BC7-15EC-184B6866C6F7}"/>
              </a:ext>
            </a:extLst>
          </p:cNvPr>
          <p:cNvSpPr txBox="1"/>
          <p:nvPr userDrawn="1"/>
        </p:nvSpPr>
        <p:spPr>
          <a:xfrm>
            <a:off x="219800" y="5103383"/>
            <a:ext cx="50325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>
                <a:solidFill>
                  <a:schemeClr val="bg2"/>
                </a:solidFill>
                <a:latin typeface="+mn-lt"/>
                <a:cs typeface="Calibri Light" panose="020F0302020204030204" pitchFamily="34" charset="0"/>
              </a:rPr>
              <a:t>DEI – Università di Bologna</a:t>
            </a:r>
            <a:br>
              <a:rPr lang="it-IT" sz="15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15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Viale del Risorgimento 2</a:t>
            </a:r>
          </a:p>
          <a:p>
            <a:r>
              <a:rPr lang="it-IT" sz="15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Bologna, </a:t>
            </a:r>
            <a:r>
              <a:rPr lang="it-IT" sz="1500" err="1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Italy</a:t>
            </a:r>
            <a:endParaRPr lang="en-US" sz="150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D941D8B-3D90-7B44-2918-EB91068588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071" y="6125438"/>
            <a:ext cx="1106079" cy="184346"/>
          </a:xfrm>
          <a:prstGeom prst="rect">
            <a:avLst/>
          </a:prstGeom>
        </p:spPr>
      </p:pic>
      <p:pic>
        <p:nvPicPr>
          <p:cNvPr id="20" name="Picture 19" descr="A logo with text on it&#10;&#10;Description automatically generated">
            <a:extLst>
              <a:ext uri="{FF2B5EF4-FFF2-40B4-BE49-F238E27FC236}">
                <a16:creationId xmlns:a16="http://schemas.microsoft.com/office/drawing/2014/main" id="{5B77CA35-579C-DFE4-21F7-5EDAC64FD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23879"/>
          <a:stretch/>
        </p:blipFill>
        <p:spPr>
          <a:xfrm>
            <a:off x="1428918" y="6017097"/>
            <a:ext cx="731496" cy="413237"/>
          </a:xfrm>
          <a:prstGeom prst="rect">
            <a:avLst/>
          </a:prstGeom>
        </p:spPr>
      </p:pic>
      <p:pic>
        <p:nvPicPr>
          <p:cNvPr id="21" name="Picture 20" descr="A logo with text on it&#10;&#10;Description automatically generated">
            <a:extLst>
              <a:ext uri="{FF2B5EF4-FFF2-40B4-BE49-F238E27FC236}">
                <a16:creationId xmlns:a16="http://schemas.microsoft.com/office/drawing/2014/main" id="{BEFD9DAC-F517-41E8-F366-63203E3B38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76036"/>
          <a:stretch/>
        </p:blipFill>
        <p:spPr>
          <a:xfrm>
            <a:off x="2023802" y="6088317"/>
            <a:ext cx="1132218" cy="20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18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+ Q&amp;A">
    <p:bg>
      <p:bgPr>
        <a:solidFill>
          <a:srgbClr val="B4B4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8150BE-61A2-B1E2-756A-7134BE7E136A}"/>
              </a:ext>
            </a:extLst>
          </p:cNvPr>
          <p:cNvSpPr txBox="1"/>
          <p:nvPr userDrawn="1"/>
        </p:nvSpPr>
        <p:spPr>
          <a:xfrm>
            <a:off x="1930400" y="1974485"/>
            <a:ext cx="3118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u="none">
                <a:solidFill>
                  <a:schemeClr val="bg2"/>
                </a:solidFill>
                <a:latin typeface="+mj-lt"/>
                <a:ea typeface="Roboto Condensed" panose="02000000000000000000" pitchFamily="2" charset="0"/>
                <a:cs typeface="Arial Narrow" panose="020B0604020202020204" pitchFamily="34" charset="0"/>
              </a:rPr>
              <a:t>Thank you!</a:t>
            </a:r>
          </a:p>
        </p:txBody>
      </p:sp>
      <p:sp>
        <p:nvSpPr>
          <p:cNvPr id="7" name="Google Shape;1096;p28">
            <a:extLst>
              <a:ext uri="{FF2B5EF4-FFF2-40B4-BE49-F238E27FC236}">
                <a16:creationId xmlns:a16="http://schemas.microsoft.com/office/drawing/2014/main" id="{9EB57577-2B72-4910-D401-BBB6EDA09B5E}"/>
              </a:ext>
            </a:extLst>
          </p:cNvPr>
          <p:cNvSpPr/>
          <p:nvPr userDrawn="1"/>
        </p:nvSpPr>
        <p:spPr>
          <a:xfrm>
            <a:off x="6492044" y="1486792"/>
            <a:ext cx="3244192" cy="3244192"/>
          </a:xfrm>
          <a:custGeom>
            <a:avLst/>
            <a:gdLst/>
            <a:ahLst/>
            <a:cxnLst/>
            <a:rect l="l" t="t" r="r" b="b"/>
            <a:pathLst>
              <a:path w="158750" h="158750" extrusionOk="0">
                <a:moveTo>
                  <a:pt x="8255" y="0"/>
                </a:moveTo>
                <a:cubicBezTo>
                  <a:pt x="3810" y="0"/>
                  <a:pt x="0" y="3810"/>
                  <a:pt x="0" y="8255"/>
                </a:cubicBezTo>
                <a:lnTo>
                  <a:pt x="0" y="119380"/>
                </a:lnTo>
                <a:lnTo>
                  <a:pt x="31750" y="87630"/>
                </a:lnTo>
                <a:lnTo>
                  <a:pt x="111125" y="87630"/>
                </a:lnTo>
                <a:cubicBezTo>
                  <a:pt x="115570" y="87630"/>
                  <a:pt x="119380" y="83820"/>
                  <a:pt x="119380" y="79375"/>
                </a:cubicBezTo>
                <a:lnTo>
                  <a:pt x="119380" y="8255"/>
                </a:lnTo>
                <a:cubicBezTo>
                  <a:pt x="119380" y="3810"/>
                  <a:pt x="115570" y="0"/>
                  <a:pt x="111125" y="0"/>
                </a:cubicBezTo>
                <a:close/>
                <a:moveTo>
                  <a:pt x="135255" y="31750"/>
                </a:moveTo>
                <a:lnTo>
                  <a:pt x="135255" y="103505"/>
                </a:lnTo>
                <a:lnTo>
                  <a:pt x="31750" y="103505"/>
                </a:lnTo>
                <a:lnTo>
                  <a:pt x="31750" y="119380"/>
                </a:lnTo>
                <a:cubicBezTo>
                  <a:pt x="31750" y="123190"/>
                  <a:pt x="35560" y="127000"/>
                  <a:pt x="40005" y="127000"/>
                </a:cubicBezTo>
                <a:lnTo>
                  <a:pt x="127000" y="127000"/>
                </a:lnTo>
                <a:lnTo>
                  <a:pt x="158750" y="158750"/>
                </a:lnTo>
                <a:lnTo>
                  <a:pt x="158750" y="40005"/>
                </a:lnTo>
                <a:cubicBezTo>
                  <a:pt x="158750" y="35560"/>
                  <a:pt x="154940" y="31750"/>
                  <a:pt x="151130" y="3175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D5AEE-A9BE-AED9-1997-707BCB05F17E}"/>
              </a:ext>
            </a:extLst>
          </p:cNvPr>
          <p:cNvSpPr txBox="1"/>
          <p:nvPr userDrawn="1"/>
        </p:nvSpPr>
        <p:spPr>
          <a:xfrm>
            <a:off x="6986705" y="2005263"/>
            <a:ext cx="1462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0" u="none">
                <a:solidFill>
                  <a:srgbClr val="B4B4B6"/>
                </a:solidFill>
                <a:latin typeface="+mj-lt"/>
                <a:ea typeface="Roboto Condensed" panose="02000000000000000000" pitchFamily="2" charset="0"/>
                <a:cs typeface="Arial Narrow" panose="020B060402020202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499423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D077E-5042-0548-869A-7270756A6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174C9C-B987-0541-A176-A2B2DAD7ED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9068" y="936000"/>
            <a:ext cx="10080003" cy="5220000"/>
          </a:xfrm>
        </p:spPr>
        <p:txBody>
          <a:bodyPr lIns="0"/>
          <a:lstStyle>
            <a:lvl1pPr marL="288004" indent="-288004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504000" indent="-216004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720000" indent="-216004">
              <a:buClrTx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936000" indent="-216004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152000" indent="-216004">
              <a:buClrTx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E741D-DF86-4A3D-DF9D-A4FFA6F777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87C1C-F0E1-9B48-6BC9-7FFF56ADE91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50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by-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B9BE-1D26-7346-9AA8-506C5668F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728336-7315-434C-A2F3-4C0D9A3AA4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9068" y="936000"/>
            <a:ext cx="5040000" cy="5220000"/>
          </a:xfrm>
        </p:spPr>
        <p:txBody>
          <a:bodyPr lIns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8EB7E14-95DC-BD46-A92B-290E248FFCB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9071" y="936000"/>
            <a:ext cx="5040000" cy="5220000"/>
          </a:xfrm>
        </p:spPr>
        <p:txBody>
          <a:bodyPr lIns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B5078-341C-4154-4064-BE0AD2B3F9D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EADA4-720D-7361-338C-106924EF74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4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-Th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B9BE-1D26-7346-9AA8-506C5668F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8EB7E14-95DC-BD46-A92B-290E248FFCB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99071" y="936000"/>
            <a:ext cx="6480000" cy="5220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728336-7315-434C-A2F3-4C0D9A3AA4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9071" y="936000"/>
            <a:ext cx="3600000" cy="5220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BBB8B8-3BA4-B4B8-A5C5-6B943984B65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C55C4-9751-FC37-00B6-D3B10C1817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2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ck-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B9BE-1D26-7346-9AA8-506C5668F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728336-7315-434C-A2F3-4C0D9A3AA4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9071" y="936000"/>
            <a:ext cx="6480000" cy="5220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8EB7E14-95DC-BD46-A92B-290E248FFCB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79071" y="936000"/>
            <a:ext cx="3600000" cy="5220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F29531-4266-41D8-C902-18438A77E80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ADBFD-8297-D7FA-8C82-37223A28A9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26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lus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71930-E256-A84E-8AC4-067EFE37D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A658AA-5F13-9145-AA9C-7217BB8AFC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9071" y="936000"/>
            <a:ext cx="10080000" cy="2520000"/>
          </a:xfrm>
          <a:effectLst/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DBBDF1A2-5CF8-E945-BD80-7B75AF0E158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99071" y="3458850"/>
            <a:ext cx="5040000" cy="2700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52D67F4-7CD9-7D48-9F3C-897EB7BBCA2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39071" y="3458850"/>
            <a:ext cx="5040000" cy="2700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8C37B2-5C80-94D6-1AEA-FC88E0D7A64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01DA4-BFA2-822A-E2BF-DBC2248BD71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37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y-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8099" y="936000"/>
            <a:ext cx="3240000" cy="5040000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472"/>
              </a:spcBef>
              <a:defRPr sz="1890"/>
            </a:lvl1pPr>
            <a:lvl2pPr>
              <a:lnSpc>
                <a:spcPct val="100000"/>
              </a:lnSpc>
              <a:spcBef>
                <a:spcPts val="378"/>
              </a:spcBef>
              <a:defRPr sz="1701"/>
            </a:lvl2pPr>
            <a:lvl3pPr>
              <a:lnSpc>
                <a:spcPct val="100000"/>
              </a:lnSpc>
              <a:spcBef>
                <a:spcPts val="378"/>
              </a:spcBef>
              <a:defRPr sz="1512"/>
            </a:lvl3pPr>
            <a:lvl4pPr marL="1018520" indent="-168003">
              <a:lnSpc>
                <a:spcPct val="100000"/>
              </a:lnSpc>
              <a:spcBef>
                <a:spcPts val="378"/>
              </a:spcBef>
              <a:defRPr sz="1323"/>
            </a:lvl4pPr>
            <a:lvl5pPr>
              <a:defRPr sz="1323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EFD657C-081B-244B-977B-C089FB58A1D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728103" y="936000"/>
            <a:ext cx="3240000" cy="5040000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472"/>
              </a:spcBef>
              <a:defRPr sz="1890"/>
            </a:lvl1pPr>
            <a:lvl2pPr>
              <a:lnSpc>
                <a:spcPct val="100000"/>
              </a:lnSpc>
              <a:spcBef>
                <a:spcPts val="378"/>
              </a:spcBef>
              <a:defRPr sz="1701"/>
            </a:lvl2pPr>
            <a:lvl3pPr>
              <a:lnSpc>
                <a:spcPct val="100000"/>
              </a:lnSpc>
              <a:spcBef>
                <a:spcPts val="378"/>
              </a:spcBef>
              <a:defRPr sz="1512"/>
            </a:lvl3pPr>
            <a:lvl4pPr marL="1018520" indent="-168003">
              <a:lnSpc>
                <a:spcPct val="100000"/>
              </a:lnSpc>
              <a:spcBef>
                <a:spcPts val="378"/>
              </a:spcBef>
              <a:defRPr sz="1323"/>
            </a:lvl4pPr>
            <a:lvl5pPr>
              <a:defRPr sz="1323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C466C897-17D8-464D-80AC-5BEDA0432F9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148103" y="936000"/>
            <a:ext cx="3240000" cy="5040000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472"/>
              </a:spcBef>
              <a:defRPr sz="1890"/>
            </a:lvl1pPr>
            <a:lvl2pPr>
              <a:lnSpc>
                <a:spcPct val="100000"/>
              </a:lnSpc>
              <a:spcBef>
                <a:spcPts val="378"/>
              </a:spcBef>
              <a:defRPr sz="1701"/>
            </a:lvl2pPr>
            <a:lvl3pPr>
              <a:lnSpc>
                <a:spcPct val="100000"/>
              </a:lnSpc>
              <a:spcBef>
                <a:spcPts val="378"/>
              </a:spcBef>
              <a:defRPr sz="1512"/>
            </a:lvl3pPr>
            <a:lvl4pPr marL="1018520" indent="-168003">
              <a:lnSpc>
                <a:spcPct val="100000"/>
              </a:lnSpc>
              <a:spcBef>
                <a:spcPts val="378"/>
              </a:spcBef>
              <a:defRPr sz="1323"/>
            </a:lvl4pPr>
            <a:lvl5pPr>
              <a:defRPr sz="1323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B2C5F9-4358-A05F-BE1B-DC3232E3A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E2525F-FE6F-3F2A-87F8-E53C217DF63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30934-A358-D4CE-05CE-858B26903D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7846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3336" y="936000"/>
            <a:ext cx="5040000" cy="2520000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472"/>
              </a:spcBef>
              <a:defRPr sz="1890"/>
            </a:lvl1pPr>
            <a:lvl2pPr>
              <a:lnSpc>
                <a:spcPct val="100000"/>
              </a:lnSpc>
              <a:spcBef>
                <a:spcPts val="378"/>
              </a:spcBef>
              <a:defRPr sz="1701"/>
            </a:lvl2pPr>
            <a:lvl3pPr>
              <a:lnSpc>
                <a:spcPct val="100000"/>
              </a:lnSpc>
              <a:spcBef>
                <a:spcPts val="378"/>
              </a:spcBef>
              <a:defRPr sz="1512"/>
            </a:lvl3pPr>
            <a:lvl4pPr marL="1018520" indent="-168003">
              <a:lnSpc>
                <a:spcPct val="100000"/>
              </a:lnSpc>
              <a:spcBef>
                <a:spcPts val="378"/>
              </a:spcBef>
              <a:defRPr sz="1323"/>
            </a:lvl4pPr>
            <a:lvl5pPr>
              <a:defRPr sz="1323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EFD657C-081B-244B-977B-C089FB58A1D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343340" y="936000"/>
            <a:ext cx="5040000" cy="2520000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472"/>
              </a:spcBef>
              <a:defRPr sz="1890"/>
            </a:lvl1pPr>
            <a:lvl2pPr>
              <a:lnSpc>
                <a:spcPct val="100000"/>
              </a:lnSpc>
              <a:spcBef>
                <a:spcPts val="378"/>
              </a:spcBef>
              <a:defRPr sz="1701"/>
            </a:lvl2pPr>
            <a:lvl3pPr>
              <a:lnSpc>
                <a:spcPct val="100000"/>
              </a:lnSpc>
              <a:spcBef>
                <a:spcPts val="378"/>
              </a:spcBef>
              <a:defRPr sz="1512"/>
            </a:lvl3pPr>
            <a:lvl4pPr marL="1018520" indent="-168003">
              <a:lnSpc>
                <a:spcPct val="100000"/>
              </a:lnSpc>
              <a:spcBef>
                <a:spcPts val="378"/>
              </a:spcBef>
              <a:defRPr sz="1323"/>
            </a:lvl4pPr>
            <a:lvl5pPr>
              <a:defRPr sz="1323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A7A6DD52-705F-8C4E-BFBD-BE67BF0FB65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03336" y="3456000"/>
            <a:ext cx="5040000" cy="2520000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472"/>
              </a:spcBef>
              <a:defRPr sz="1890"/>
            </a:lvl1pPr>
            <a:lvl2pPr>
              <a:lnSpc>
                <a:spcPct val="100000"/>
              </a:lnSpc>
              <a:spcBef>
                <a:spcPts val="378"/>
              </a:spcBef>
              <a:defRPr sz="1701"/>
            </a:lvl2pPr>
            <a:lvl3pPr>
              <a:lnSpc>
                <a:spcPct val="100000"/>
              </a:lnSpc>
              <a:spcBef>
                <a:spcPts val="378"/>
              </a:spcBef>
              <a:defRPr sz="1512"/>
            </a:lvl3pPr>
            <a:lvl4pPr marL="1018520" indent="-168003">
              <a:lnSpc>
                <a:spcPct val="100000"/>
              </a:lnSpc>
              <a:spcBef>
                <a:spcPts val="378"/>
              </a:spcBef>
              <a:defRPr sz="1323"/>
            </a:lvl4pPr>
            <a:lvl5pPr>
              <a:defRPr sz="1323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A3ED5591-6176-CF4B-A32B-DDE9257B1FB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343340" y="3456000"/>
            <a:ext cx="5040000" cy="2520000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472"/>
              </a:spcBef>
              <a:defRPr sz="1890"/>
            </a:lvl1pPr>
            <a:lvl2pPr>
              <a:lnSpc>
                <a:spcPct val="100000"/>
              </a:lnSpc>
              <a:spcBef>
                <a:spcPts val="378"/>
              </a:spcBef>
              <a:defRPr sz="1701"/>
            </a:lvl2pPr>
            <a:lvl3pPr>
              <a:lnSpc>
                <a:spcPct val="100000"/>
              </a:lnSpc>
              <a:spcBef>
                <a:spcPts val="378"/>
              </a:spcBef>
              <a:defRPr sz="1512"/>
            </a:lvl3pPr>
            <a:lvl4pPr marL="1018520" indent="-168003">
              <a:lnSpc>
                <a:spcPct val="100000"/>
              </a:lnSpc>
              <a:spcBef>
                <a:spcPts val="378"/>
              </a:spcBef>
              <a:defRPr sz="1323"/>
            </a:lvl4pPr>
            <a:lvl5pPr>
              <a:defRPr sz="1323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2C3703-F424-8B60-F39C-21AD97BED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A470E-C584-A4A1-8BE3-D0FEE790247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DD1A2-6488-61E8-64DC-5E07F8B192F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3508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492CF-D048-CF47-9D04-62CE98A96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1ECC96-5C3D-1CA7-88A0-A48C53075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98AFC-21DE-CE33-4051-59D40FE7A6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7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1A68F4BE-4FA3-A584-7D5F-A0B5C00AA917}"/>
              </a:ext>
            </a:extLst>
          </p:cNvPr>
          <p:cNvSpPr/>
          <p:nvPr userDrawn="1"/>
        </p:nvSpPr>
        <p:spPr>
          <a:xfrm rot="16200000">
            <a:off x="10401090" y="-2"/>
            <a:ext cx="1119398" cy="1119398"/>
          </a:xfrm>
          <a:prstGeom prst="triangle">
            <a:avLst>
              <a:gd name="adj" fmla="val 100000"/>
            </a:avLst>
          </a:prstGeom>
          <a:solidFill>
            <a:srgbClr val="16863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i="0" cap="none" spc="0" noProof="0">
              <a:ln>
                <a:noFill/>
              </a:ln>
              <a:solidFill>
                <a:schemeClr val="bg2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9071" y="170391"/>
            <a:ext cx="10080000" cy="620851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071" y="936731"/>
            <a:ext cx="10080002" cy="5220000"/>
          </a:xfrm>
          <a:prstGeom prst="rect">
            <a:avLst/>
          </a:prstGeom>
        </p:spPr>
        <p:txBody>
          <a:bodyPr vert="horz" lIns="0" tIns="46800" rIns="0" bIns="45720" rtlCol="0">
            <a:noAutofit/>
          </a:bodyPr>
          <a:lstStyle/>
          <a:p>
            <a:pPr lvl="0"/>
            <a:r>
              <a:rPr lang="en-US" noProof="0"/>
              <a:t>First line of text</a:t>
            </a:r>
          </a:p>
          <a:p>
            <a:pPr lvl="1"/>
            <a:r>
              <a:rPr lang="en-US" noProof="0"/>
              <a:t>Subtitle</a:t>
            </a:r>
          </a:p>
          <a:p>
            <a:pPr lvl="2"/>
            <a:r>
              <a:rPr lang="en-US" noProof="0"/>
              <a:t>Sub-subtitle</a:t>
            </a:r>
          </a:p>
          <a:p>
            <a:pPr lvl="3"/>
            <a:r>
              <a:rPr lang="en-US" noProof="0"/>
              <a:t>This level should not be used</a:t>
            </a:r>
          </a:p>
          <a:p>
            <a:pPr lvl="4"/>
            <a:r>
              <a:rPr lang="en-US" noProof="0"/>
              <a:t>This level should not be used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1254CD-0FE2-BE4E-B26C-04DE1C684BCF}"/>
              </a:ext>
            </a:extLst>
          </p:cNvPr>
          <p:cNvSpPr txBox="1"/>
          <p:nvPr userDrawn="1"/>
        </p:nvSpPr>
        <p:spPr>
          <a:xfrm>
            <a:off x="7072009" y="468873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720000"/>
            <a:endParaRPr lang="en-US" sz="2400" b="0" i="0" noProof="0">
              <a:solidFill>
                <a:schemeClr val="tx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3039F93-7DF2-60D6-16FF-CF97CC82260A}"/>
              </a:ext>
            </a:extLst>
          </p:cNvPr>
          <p:cNvSpPr/>
          <p:nvPr userDrawn="1"/>
        </p:nvSpPr>
        <p:spPr>
          <a:xfrm rot="2700000">
            <a:off x="10475317" y="359629"/>
            <a:ext cx="358403" cy="358403"/>
          </a:xfrm>
          <a:prstGeom prst="roundRect">
            <a:avLst>
              <a:gd name="adj" fmla="val 5238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i="0" cap="none" spc="0" noProof="0">
              <a:ln>
                <a:noFill/>
              </a:ln>
              <a:solidFill>
                <a:schemeClr val="bg2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9CDF760-B7EB-2325-77A0-22D2F750C836}"/>
              </a:ext>
            </a:extLst>
          </p:cNvPr>
          <p:cNvSpPr/>
          <p:nvPr userDrawn="1"/>
        </p:nvSpPr>
        <p:spPr>
          <a:xfrm rot="2700000">
            <a:off x="10666586" y="217186"/>
            <a:ext cx="643289" cy="643289"/>
          </a:xfrm>
          <a:prstGeom prst="roundRect">
            <a:avLst>
              <a:gd name="adj" fmla="val 5238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i="0" cap="none" spc="0" noProof="0">
              <a:ln>
                <a:noFill/>
              </a:ln>
              <a:solidFill>
                <a:schemeClr val="bg2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EA5A80-7EE5-E82F-A70F-F148FEF32070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0460009" y="140930"/>
            <a:ext cx="927344" cy="795801"/>
          </a:xfrm>
          <a:prstGeom prst="rect">
            <a:avLst/>
          </a:prstGeom>
          <a:ln w="66675">
            <a:noFill/>
          </a:ln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E150080-BAE7-649E-4121-028FCE97E9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99071" y="6158090"/>
            <a:ext cx="1106079" cy="184346"/>
          </a:xfrm>
          <a:prstGeom prst="rect">
            <a:avLst/>
          </a:prstGeom>
        </p:spPr>
      </p:pic>
      <p:sp>
        <p:nvSpPr>
          <p:cNvPr id="4" name="Date Placeholder 12">
            <a:extLst>
              <a:ext uri="{FF2B5EF4-FFF2-40B4-BE49-F238E27FC236}">
                <a16:creationId xmlns:a16="http://schemas.microsoft.com/office/drawing/2014/main" id="{B8319E33-4883-AE4B-34D5-D48A9C68F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05907" y="6137853"/>
            <a:ext cx="6840000" cy="288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  <a:cs typeface="Calibri Light" panose="020F0302020204030204" pitchFamily="34" charset="0"/>
              </a:defRPr>
            </a:lvl1pPr>
          </a:lstStyle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E9C8C412-C6D2-5E89-86AA-4DBE57662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0422" y="6137082"/>
            <a:ext cx="540000" cy="288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Roboto Condensed Light" panose="02000000000000000000" pitchFamily="2" charset="0"/>
                <a:cs typeface="Calibri Light" panose="020F0302020204030204" pitchFamily="34" charset="0"/>
              </a:defRPr>
            </a:lvl1pPr>
          </a:lstStyle>
          <a:p>
            <a:fld id="{33867F2A-E750-44E7-A740-D3E09DF683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039404-9948-AB49-571D-1FF77377EEFA}"/>
              </a:ext>
            </a:extLst>
          </p:cNvPr>
          <p:cNvGrpSpPr/>
          <p:nvPr userDrawn="1"/>
        </p:nvGrpSpPr>
        <p:grpSpPr>
          <a:xfrm>
            <a:off x="1350604" y="5975351"/>
            <a:ext cx="1922271" cy="504102"/>
            <a:chOff x="1356955" y="6023605"/>
            <a:chExt cx="1617190" cy="4240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5AABE6-3DAE-79EC-6864-C6E1EA8A67F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3"/>
            <a:srcRect t="68294"/>
            <a:stretch/>
          </p:blipFill>
          <p:spPr>
            <a:xfrm>
              <a:off x="1820865" y="6127519"/>
              <a:ext cx="1153280" cy="29055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1868362-AE1D-5EC9-F756-A3B567B9C5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3"/>
            <a:srcRect b="28327"/>
            <a:stretch/>
          </p:blipFill>
          <p:spPr>
            <a:xfrm>
              <a:off x="1356955" y="6023605"/>
              <a:ext cx="744659" cy="424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851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6" r:id="rId10"/>
    <p:sldLayoutId id="2147483716" r:id="rId11"/>
    <p:sldLayoutId id="2147483714" r:id="rId12"/>
    <p:sldLayoutId id="2147483695" r:id="rId13"/>
    <p:sldLayoutId id="2147483711" r:id="rId14"/>
    <p:sldLayoutId id="2147483712" r:id="rId15"/>
    <p:sldLayoutId id="2147483670" r:id="rId16"/>
    <p:sldLayoutId id="2147483676" r:id="rId17"/>
    <p:sldLayoutId id="2147483715" r:id="rId18"/>
    <p:sldLayoutId id="2147483700" r:id="rId19"/>
  </p:sldLayoutIdLst>
  <p:hf hdr="0" ft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3600" b="0" i="0" kern="1200" spc="-100" baseline="0">
          <a:ln w="15875" cmpd="sng">
            <a:noFill/>
            <a:round/>
          </a:ln>
          <a:solidFill>
            <a:schemeClr val="accent3"/>
          </a:solidFill>
          <a:latin typeface="+mj-lt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88004" indent="-288004" algn="l" defTabSz="7200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SzPct val="90000"/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+mn-lt"/>
          <a:ea typeface="Roboto Light" panose="02000000000000000000" pitchFamily="2" charset="0"/>
          <a:cs typeface="Roboto Light" panose="02000000000000000000" pitchFamily="2" charset="0"/>
        </a:defRPr>
      </a:lvl1pPr>
      <a:lvl2pPr marL="504000" indent="-216004" algn="l" defTabSz="7200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SzPct val="90000"/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Roboto Light" panose="02000000000000000000" pitchFamily="2" charset="0"/>
        </a:defRPr>
      </a:lvl2pPr>
      <a:lvl3pPr marL="720000" indent="-216004" algn="l" defTabSz="864017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SzPct val="90000"/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Roboto Light" panose="02000000000000000000" pitchFamily="2" charset="0"/>
        </a:defRPr>
      </a:lvl3pPr>
      <a:lvl4pPr marL="936000" indent="-216004" algn="l" defTabSz="864017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SzPct val="90000"/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Roboto Light" panose="02000000000000000000" pitchFamily="2" charset="0"/>
        </a:defRPr>
      </a:lvl4pPr>
      <a:lvl5pPr marL="1152000" indent="-216004" algn="l" defTabSz="864017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SzPct val="90000"/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Roboto Light" panose="02000000000000000000" pitchFamily="2" charset="0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victor.isachi@unibo.it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FF153F-FE02-7745-B797-DA5882446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74" y="1932630"/>
            <a:ext cx="10080000" cy="108000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Throughput and Area Impact of Synchronization in an Open-Source Massively-Parallel Manycore Platform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745455-8B2F-A374-E37E-FDB6DFF436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476" y="3670855"/>
            <a:ext cx="3910334" cy="1397966"/>
          </a:xfrm>
        </p:spPr>
        <p:txBody>
          <a:bodyPr vert="horz" lIns="0" tIns="46800" rIns="0" bIns="45720" rtlCol="0" anchor="t">
            <a:noAutofit/>
          </a:bodyPr>
          <a:lstStyle/>
          <a:p>
            <a:r>
              <a:rPr lang="en-US" b="1" i="1">
                <a:latin typeface="+mj-lt"/>
                <a:ea typeface="Roboto Light"/>
                <a:cs typeface="Calibri Light"/>
              </a:rPr>
              <a:t>Victor Isachi</a:t>
            </a:r>
            <a:r>
              <a:rPr lang="en-US" i="1" baseline="30000">
                <a:solidFill>
                  <a:schemeClr val="tx1"/>
                </a:solidFill>
                <a:latin typeface="+mj-lt"/>
                <a:ea typeface="Roboto Light"/>
                <a:cs typeface="Calibri Light"/>
              </a:rPr>
              <a:t>1</a:t>
            </a:r>
            <a:r>
              <a:rPr lang="en-US" b="1" i="1">
                <a:latin typeface="+mj-lt"/>
                <a:ea typeface="Roboto Light"/>
                <a:cs typeface="Calibri Light"/>
              </a:rPr>
              <a:t> </a:t>
            </a:r>
            <a:r>
              <a:rPr lang="en-US">
                <a:solidFill>
                  <a:schemeClr val="tx1"/>
                </a:solidFill>
                <a:latin typeface="Calibri Light"/>
                <a:ea typeface="Roboto Light"/>
                <a:cs typeface="Calibri Light"/>
              </a:rPr>
              <a:t>- victor.isachi@unibo.it</a:t>
            </a:r>
            <a:br>
              <a:rPr lang="en-US" noProof="0"/>
            </a:br>
            <a:r>
              <a:rPr lang="en-US" i="1">
                <a:latin typeface="Calibri"/>
                <a:ea typeface="Calibri"/>
                <a:cs typeface="Calibri"/>
              </a:rPr>
              <a:t>Angelo Garofalo</a:t>
            </a:r>
            <a:r>
              <a:rPr lang="en-US" i="1" baseline="30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1,2</a:t>
            </a:r>
            <a:br>
              <a:rPr lang="en-US">
                <a:solidFill>
                  <a:srgbClr val="168638"/>
                </a:solidFill>
                <a:latin typeface="Calibri"/>
                <a:ea typeface="Roboto Light"/>
                <a:cs typeface="Calibri Light"/>
              </a:rPr>
            </a:br>
            <a:r>
              <a:rPr lang="en-US" i="1">
                <a:solidFill>
                  <a:srgbClr val="168638"/>
                </a:solidFill>
                <a:latin typeface="Calibri"/>
                <a:ea typeface="Calibri"/>
                <a:cs typeface="Calibri"/>
              </a:rPr>
              <a:t>Francesco Conti</a:t>
            </a:r>
            <a:r>
              <a:rPr lang="en-US" i="1" baseline="30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1,3</a:t>
            </a:r>
            <a:br>
              <a:rPr lang="en-US">
                <a:solidFill>
                  <a:srgbClr val="168638"/>
                </a:solidFill>
                <a:latin typeface="Calibri"/>
                <a:ea typeface="Calibri"/>
                <a:cs typeface="Calibri"/>
              </a:rPr>
            </a:br>
            <a:r>
              <a:rPr lang="en-US" i="1">
                <a:latin typeface="Calibri"/>
                <a:ea typeface="Calibri"/>
                <a:cs typeface="Calibri"/>
              </a:rPr>
              <a:t>Davide Rossi</a:t>
            </a:r>
            <a:r>
              <a:rPr lang="en-US" i="1" baseline="30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1,3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A6775DD-CDFB-4E8B-B868-86AC6D42F47A}"/>
              </a:ext>
            </a:extLst>
          </p:cNvPr>
          <p:cNvSpPr txBox="1">
            <a:spLocks/>
          </p:cNvSpPr>
          <p:nvPr/>
        </p:nvSpPr>
        <p:spPr>
          <a:xfrm>
            <a:off x="5188849" y="5064080"/>
            <a:ext cx="3008686" cy="1073442"/>
          </a:xfrm>
          <a:prstGeom prst="rect">
            <a:avLst/>
          </a:prstGeom>
        </p:spPr>
        <p:txBody>
          <a:bodyPr vert="horz" lIns="0" tIns="46800" rIns="0" bIns="45720" rtlCol="0" anchor="t">
            <a:no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None/>
              <a:defRPr sz="2000" b="0" i="0" kern="1200">
                <a:solidFill>
                  <a:schemeClr val="accent3"/>
                </a:solidFill>
                <a:latin typeface="Calibri Light" panose="020F0302020204030204" pitchFamily="34" charset="0"/>
                <a:ea typeface="Roboto Light" panose="02000000000000000000" pitchFamily="2" charset="0"/>
                <a:cs typeface="Calibri Light" panose="020F0302020204030204" pitchFamily="34" charset="0"/>
              </a:defRPr>
            </a:lvl1pPr>
            <a:lvl2pPr marL="504000" indent="-216004" algn="l" defTabSz="7200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720000" indent="-216004" algn="l" defTabSz="864017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936000" indent="-216004" algn="l" defTabSz="86401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152000" indent="-216004" algn="l" defTabSz="86401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1</a:t>
            </a:r>
            <a:r>
              <a:rPr lang="en-US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University of Bologna, Italy</a:t>
            </a:r>
            <a:br>
              <a:rPr lang="en-US">
                <a:solidFill>
                  <a:schemeClr val="tx1"/>
                </a:solidFill>
                <a:latin typeface="Calibri"/>
                <a:ea typeface="Calibri"/>
                <a:cs typeface="Calibri"/>
              </a:rPr>
            </a:br>
            <a:r>
              <a:rPr lang="en-US" baseline="30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2</a:t>
            </a:r>
            <a:r>
              <a:rPr lang="en-US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ETH Zürich, Switzerland</a:t>
            </a:r>
            <a:br>
              <a:rPr lang="en-US">
                <a:solidFill>
                  <a:schemeClr val="tx1"/>
                </a:solidFill>
                <a:latin typeface="Calibri"/>
                <a:ea typeface="Calibri"/>
                <a:cs typeface="Calibri"/>
              </a:rPr>
            </a:br>
            <a:r>
              <a:rPr lang="en-US" baseline="30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3</a:t>
            </a:r>
            <a:r>
              <a:rPr lang="en-US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Fondazione Chips-IT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FF866255-FB05-E898-A4FF-6BB82FB9E100}"/>
              </a:ext>
            </a:extLst>
          </p:cNvPr>
          <p:cNvSpPr txBox="1">
            <a:spLocks/>
          </p:cNvSpPr>
          <p:nvPr/>
        </p:nvSpPr>
        <p:spPr>
          <a:xfrm>
            <a:off x="6691434" y="342769"/>
            <a:ext cx="4270993" cy="1279488"/>
          </a:xfrm>
          <a:prstGeom prst="rect">
            <a:avLst/>
          </a:prstGeom>
        </p:spPr>
        <p:txBody>
          <a:bodyPr vert="horz" lIns="0" tIns="46800" rIns="0" bIns="45720" rtlCol="0" anchor="t">
            <a:no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None/>
              <a:defRPr sz="2000" b="0" i="0" kern="1200">
                <a:solidFill>
                  <a:schemeClr val="accent3"/>
                </a:solidFill>
                <a:latin typeface="Calibri Light" panose="020F0302020204030204" pitchFamily="34" charset="0"/>
                <a:ea typeface="Roboto Light" panose="02000000000000000000" pitchFamily="2" charset="0"/>
                <a:cs typeface="Calibri Light" panose="020F0302020204030204" pitchFamily="34" charset="0"/>
              </a:defRPr>
            </a:lvl1pPr>
            <a:lvl2pPr marL="504000" indent="-216004" algn="l" defTabSz="7200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720000" indent="-216004" algn="l" defTabSz="864017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936000" indent="-216004" algn="l" defTabSz="86401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152000" indent="-216004" algn="l" defTabSz="86401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i="1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OSCAR Workshop @ ISCA</a:t>
            </a:r>
          </a:p>
          <a:p>
            <a:r>
              <a:rPr lang="en-US" sz="3200" i="1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June 28, 2026</a:t>
            </a:r>
          </a:p>
        </p:txBody>
      </p:sp>
    </p:spTree>
    <p:extLst>
      <p:ext uri="{BB962C8B-B14F-4D97-AF65-F5344CB8AC3E}">
        <p14:creationId xmlns:p14="http://schemas.microsoft.com/office/powerpoint/2010/main" val="2904338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92C11-55E4-F474-6200-E8ED8A9C9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11842-2801-0B04-3A61-D55A8347E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Roboto"/>
                <a:cs typeface="Roboto"/>
              </a:rPr>
              <a:t>Double-Buffered FFT Runtime Model</a:t>
            </a:r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473500-8461-6873-2B5D-53AB03BD0518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504428" y="1439679"/>
                <a:ext cx="4246427" cy="4298609"/>
              </a:xfrm>
            </p:spPr>
            <p:txBody>
              <a:bodyPr/>
              <a:lstStyle/>
              <a:p>
                <a:r>
                  <a:rPr lang="en-IT" sz="2000"/>
                  <a:t>FFT of </a:t>
                </a:r>
                <a:r>
                  <a:rPr lang="en-IT" sz="2000" i="1"/>
                  <a:t>v</a:t>
                </a:r>
                <a:r>
                  <a:rPr lang="en-IT" sz="2000"/>
                  <a:t>-point FP16 (</a:t>
                </a:r>
                <a:r>
                  <a:rPr lang="en-IT" sz="2000" i="1"/>
                  <a:t>B</a:t>
                </a:r>
                <a:r>
                  <a:rPr lang="en-IT" sz="2000"/>
                  <a:t> </a:t>
                </a:r>
                <a:r>
                  <a:rPr lang="en-IT" sz="2000" i="1"/>
                  <a:t>= 2</a:t>
                </a:r>
                <a:r>
                  <a:rPr lang="en-IT" sz="2000"/>
                  <a:t>) vectors on </a:t>
                </a:r>
                <a:r>
                  <a:rPr lang="en-IT" sz="2000" i="1"/>
                  <a:t>k</a:t>
                </a:r>
                <a14:m>
                  <m:oMath xmlns:m="http://schemas.openxmlformats.org/officeDocument/2006/math">
                    <m:r>
                      <a:rPr lang="en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IT" sz="2000" i="1"/>
                  <a:t>k</a:t>
                </a:r>
                <a:r>
                  <a:rPr lang="en-IT" sz="2000"/>
                  <a:t> meshes: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IT" sz="2000"/>
              </a:p>
              <a:p>
                <a:r>
                  <a:rPr lang="en-IT" sz="2000"/>
                  <a:t>Work with </a:t>
                </a:r>
                <a:r>
                  <a:rPr lang="en-IT" sz="2000" i="1"/>
                  <a:t>O</a:t>
                </a:r>
                <a:r>
                  <a:rPr lang="en-IT" sz="2000" i="1" baseline="-25000"/>
                  <a:t>BF</a:t>
                </a:r>
                <a:r>
                  <a:rPr lang="en-IT" sz="2000" i="1"/>
                  <a:t> = 10 </a:t>
                </a:r>
                <a:r>
                  <a:rPr lang="en-IT" sz="2000"/>
                  <a:t>FLO</a:t>
                </a:r>
                <a:r>
                  <a:rPr lang="en-GB" sz="2000"/>
                  <a:t>P</a:t>
                </a:r>
                <a:r>
                  <a:rPr lang="en-IT" sz="2000"/>
                  <a:t>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𝐹𝐹𝑇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𝐵𝐹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func>
                    </m:oMath>
                  </m:oMathPara>
                </a14:m>
                <a:endParaRPr lang="en-IT" sz="2000" b="0"/>
              </a:p>
              <a:p>
                <a:pPr>
                  <a:buClr>
                    <a:schemeClr val="tx1"/>
                  </a:buClr>
                </a:pPr>
                <a:r>
                  <a:rPr lang="en-IT" sz="2000">
                    <a:solidFill>
                      <a:schemeClr val="accent2"/>
                    </a:solidFill>
                  </a:rPr>
                  <a:t>L1 memory </a:t>
                </a:r>
                <a:r>
                  <a:rPr lang="en-IT" sz="2000"/>
                  <a:t>footprint (B):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𝐹𝐹𝑇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⌈"/>
                          <m:endChr m:val="⌉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⌈"/>
                              <m:endChr m:val="⌉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it-IT" sz="2000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IT" sz="2000" i="1"/>
                  <a:t>S = 2log</a:t>
                </a:r>
                <a:r>
                  <a:rPr lang="en-IT" sz="2000" i="1" baseline="-25000"/>
                  <a:t>2</a:t>
                </a:r>
                <a:r>
                  <a:rPr lang="en-IT" sz="2000" i="1"/>
                  <a:t>(v)-1</a:t>
                </a:r>
                <a:r>
                  <a:rPr lang="en-IT" sz="2000"/>
                  <a:t> steady-state stages delimited by global barriers</a:t>
                </a:r>
                <a:endParaRPr lang="it-IT" sz="2000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473500-8461-6873-2B5D-53AB03BD05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504428" y="1439679"/>
                <a:ext cx="4246427" cy="4298609"/>
              </a:xfrm>
              <a:blipFill>
                <a:blip r:embed="rId2"/>
                <a:stretch>
                  <a:fillRect l="-3161" t="-709" r="-3305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269CA-18DB-49A5-2FEA-1D606B1A124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C86CD2-C395-2272-39F5-35A86A679A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6B9E5F3-E8AC-EA5F-5763-70DD63EFAC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84254" y="1723112"/>
                <a:ext cx="4713733" cy="3881271"/>
              </a:xfrm>
              <a:prstGeom prst="rect">
                <a:avLst/>
              </a:prstGeom>
            </p:spPr>
            <p:txBody>
              <a:bodyPr vert="horz" lIns="0" tIns="46800" rIns="0" bIns="45720" rtlCol="0">
                <a:noAutofit/>
              </a:bodyPr>
              <a:lstStyle>
                <a:lvl1pPr marL="288004" indent="-288004" algn="l" defTabSz="7200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2400" b="1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1pPr>
                <a:lvl2pPr marL="504000" indent="-216004" algn="l" defTabSz="7200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2pPr>
                <a:lvl3pPr marL="720000" indent="-216004" algn="l" defTabSz="864017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3pPr>
                <a:lvl4pPr marL="936000" indent="-216004" algn="l" defTabSz="864017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2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4pPr>
                <a:lvl5pPr marL="1152000" indent="-216004" algn="l" defTabSz="864017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1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𝑐𝑜𝑚𝑚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⌈"/>
                          <m:endChr m:val="⌉"/>
                          <m:ctrl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it-IT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m:rPr>
                                      <m:lit/>
                                    </m:rPr>
                                    <a:rPr lang="it-IT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it-IT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sSub>
                                <m:sSubPr>
                                  <m:ctrlPr>
                                    <a:rPr lang="it-IT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it-IT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𝑁𝑜𝐶</m:t>
                                  </m:r>
                                </m:sub>
                              </m:sSub>
                            </m:den>
                          </m:f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𝑘𝐻</m:t>
                          </m:r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𝑐𝑜𝑚𝑝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⌈"/>
                          <m:endChr m:val="⌉"/>
                          <m:ctrl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𝐵𝐹</m:t>
                              </m:r>
                            </m:sub>
                          </m:sSub>
                          <m:d>
                            <m:dPr>
                              <m:begChr m:val="⌈"/>
                              <m:endChr m:val="⌉"/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it-IT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m:rPr>
                                          <m:lit/>
                                        </m:rPr>
                                        <a:rPr lang="it-IT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it-IT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it-IT" sz="1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sz="1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p>
                                          <m:r>
                                            <a:rPr lang="it-IT" sz="1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m:rPr>
                                      <m:lit/>
                                    </m:rPr>
                                    <a:rPr lang="it-IT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it-IT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it-IT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  <m:sSub>
                                    <m:sSubPr>
                                      <m:ctrlPr>
                                        <a:rPr lang="it-IT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it-IT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𝑆𝑝𝑎𝑡𝑧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it-IT" sz="18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𝑐𝑜𝑚𝑚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𝑖𝑛𝑖𝑡</m:t>
                          </m:r>
                          <m:r>
                            <m:rPr>
                              <m:lit/>
                            </m:r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𝑓𝑖𝑛</m:t>
                          </m:r>
                        </m:sub>
                      </m:sSub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br>
                  <a:rPr lang="it-IT" sz="1800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it-IT" sz="1800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𝑐𝑜𝑚𝑚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𝑐𝑜𝑚𝑚</m:t>
                                </m:r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𝑐𝑜𝑚𝑝</m:t>
                                </m:r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br>
                  <a:rPr lang="it-IT" sz="1800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𝑐𝑜𝑚𝑚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br>
                  <a:rPr lang="it-IT" sz="1800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it-IT" sz="1800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m:rPr>
                                    <m:lit/>
                                  </m:rP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it-IT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it-IT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num>
                          <m:den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  <m:sSub>
                              <m:sSubPr>
                                <m:ctrlP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𝑁𝑜𝐶</m:t>
                                </m:r>
                              </m:sub>
                            </m:s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𝑁𝑜𝐶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den>
                        </m:f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𝑁𝑜𝐶</m:t>
                            </m:r>
                          </m:sub>
                        </m:s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d>
                                  <m:dPr>
                                    <m:begChr m:val="⌈"/>
                                    <m:endChr m:val="⌉"/>
                                    <m:ctrlPr>
                                      <a:rPr lang="it-IT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m:rPr>
                                        <m:lit/>
                                      </m:rPr>
                                      <a:rPr lang="it-IT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it-IT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d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 </m:t>
                            </m:r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𝑚𝑜𝑑</m:t>
                            </m:r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 </m:t>
                            </m:r>
                            <m:sSup>
                              <m:sSupPr>
                                <m:ctrlP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</m:d>
                  </m:oMath>
                </a14:m>
                <a:br>
                  <a:rPr lang="it-IT" sz="1800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𝑖𝑛𝑖𝑡</m:t>
                          </m:r>
                          <m:r>
                            <m:rPr>
                              <m:lit/>
                            </m:r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𝑓𝑖𝑛</m:t>
                          </m:r>
                        </m:sub>
                      </m:sSub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100,10</m:t>
                          </m:r>
                        </m:e>
                      </m:d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𝑠𝑡𝑎𝑔𝑒</m:t>
                          </m:r>
                        </m:sub>
                      </m:sSub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50,10</m:t>
                          </m:r>
                        </m:e>
                      </m:d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sSub>
                        <m:sSubPr>
                          <m:ctrl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𝑁𝑜𝐶</m:t>
                          </m:r>
                        </m:sub>
                      </m:sSub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m:rPr>
                          <m:lit/>
                        </m:rP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𝐵𝐹</m:t>
                          </m:r>
                        </m:sub>
                      </m:sSub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=43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sSub>
                        <m:sSubPr>
                          <m:ctrl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𝑆𝑝𝑎𝑡𝑧</m:t>
                          </m:r>
                        </m:sub>
                      </m:sSub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=8,</m:t>
                      </m:r>
                      <m:sSub>
                        <m:sSubPr>
                          <m:ctrl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𝑁𝑜𝐶</m:t>
                          </m:r>
                        </m:sub>
                      </m:sSub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=0.95,</m:t>
                      </m:r>
                      <m:sSub>
                        <m:sSubPr>
                          <m:ctrl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𝑁𝑜𝐶</m:t>
                          </m:r>
                        </m:sub>
                      </m:sSub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br>
                  <a:rPr lang="it-IT" sz="1800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it-IT" sz="1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6B9E5F3-E8AC-EA5F-5763-70DD63EFA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254" y="1723112"/>
                <a:ext cx="4713733" cy="3881271"/>
              </a:xfrm>
              <a:prstGeom prst="rect">
                <a:avLst/>
              </a:prstGeom>
              <a:blipFill>
                <a:blip r:embed="rId3"/>
                <a:stretch>
                  <a:fillRect l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4DB1FBD-BFDA-3849-A1AE-286A43108CD0}"/>
              </a:ext>
            </a:extLst>
          </p:cNvPr>
          <p:cNvSpPr/>
          <p:nvPr/>
        </p:nvSpPr>
        <p:spPr>
          <a:xfrm>
            <a:off x="159026" y="1227742"/>
            <a:ext cx="4937232" cy="4722484"/>
          </a:xfrm>
          <a:prstGeom prst="roundRect">
            <a:avLst/>
          </a:prstGeom>
          <a:noFill/>
          <a:ln w="25400">
            <a:solidFill>
              <a:schemeClr val="accent3">
                <a:alpha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T" b="1" i="0" cap="none" spc="0">
              <a:solidFill>
                <a:schemeClr val="bg2"/>
              </a:solidFill>
              <a:effectLst/>
              <a:latin typeface="+mj-lt"/>
              <a:cs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2DE394-A468-6479-9063-2EF21E4D64EE}"/>
              </a:ext>
            </a:extLst>
          </p:cNvPr>
          <p:cNvSpPr txBox="1"/>
          <p:nvPr/>
        </p:nvSpPr>
        <p:spPr>
          <a:xfrm>
            <a:off x="1187642" y="1083742"/>
            <a:ext cx="1440000" cy="28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l" defTabSz="720000"/>
            <a:r>
              <a:rPr lang="en-IT" b="0" i="0">
                <a:solidFill>
                  <a:schemeClr val="bg2"/>
                </a:solidFill>
                <a:latin typeface="+mn-lt"/>
                <a:cs typeface="Arial Narrow" panose="020B0604020202020204" pitchFamily="34" charset="0"/>
              </a:rPr>
              <a:t>Assumptions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C4EFE41-EF39-3661-DCBA-BD72B8D27222}"/>
              </a:ext>
            </a:extLst>
          </p:cNvPr>
          <p:cNvSpPr/>
          <p:nvPr/>
        </p:nvSpPr>
        <p:spPr>
          <a:xfrm>
            <a:off x="5408675" y="1227742"/>
            <a:ext cx="5064892" cy="4722484"/>
          </a:xfrm>
          <a:prstGeom prst="roundRect">
            <a:avLst/>
          </a:prstGeom>
          <a:noFill/>
          <a:ln w="25400">
            <a:solidFill>
              <a:schemeClr val="accent3">
                <a:alpha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T" b="1" i="0" cap="none" spc="0">
              <a:solidFill>
                <a:schemeClr val="bg2"/>
              </a:solidFill>
              <a:effectLst/>
              <a:latin typeface="+mj-lt"/>
              <a:cs typeface="Arial Narrow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3AC923-C220-EB27-E7F6-17CB2D8B447E}"/>
              </a:ext>
            </a:extLst>
          </p:cNvPr>
          <p:cNvSpPr txBox="1"/>
          <p:nvPr/>
        </p:nvSpPr>
        <p:spPr>
          <a:xfrm>
            <a:off x="6321121" y="1089269"/>
            <a:ext cx="1620000" cy="28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l" defTabSz="720000"/>
            <a:r>
              <a:rPr lang="en-IT" b="0" i="0">
                <a:solidFill>
                  <a:schemeClr val="bg2"/>
                </a:solidFill>
                <a:latin typeface="+mn-lt"/>
                <a:cs typeface="Arial Narrow" panose="020B0604020202020204" pitchFamily="34" charset="0"/>
              </a:rPr>
              <a:t>Runtime Model</a:t>
            </a:r>
          </a:p>
        </p:txBody>
      </p:sp>
      <p:sp>
        <p:nvSpPr>
          <p:cNvPr id="13" name="Speech Bubble: Rectangle with Corners Rounded 5">
            <a:extLst>
              <a:ext uri="{FF2B5EF4-FFF2-40B4-BE49-F238E27FC236}">
                <a16:creationId xmlns:a16="http://schemas.microsoft.com/office/drawing/2014/main" id="{1687AA01-765B-56DC-2DCB-5CE054CB197C}"/>
              </a:ext>
            </a:extLst>
          </p:cNvPr>
          <p:cNvSpPr/>
          <p:nvPr/>
        </p:nvSpPr>
        <p:spPr>
          <a:xfrm>
            <a:off x="1653881" y="788253"/>
            <a:ext cx="3750083" cy="1085870"/>
          </a:xfrm>
          <a:prstGeom prst="wedgeRoundRectCallout">
            <a:avLst>
              <a:gd name="adj1" fmla="val 52333"/>
              <a:gd name="adj2" fmla="val 7096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i="0" cap="none" spc="0">
                <a:ln>
                  <a:noFill/>
                </a:ln>
                <a:solidFill>
                  <a:schemeClr val="tx1"/>
                </a:solidFill>
                <a:effectLst/>
                <a:ea typeface="Roboto" panose="02000000000000000000" pitchFamily="2" charset="0"/>
                <a:cs typeface="Arial Narrow" panose="020B0604020202020204" pitchFamily="34" charset="0"/>
              </a:rPr>
              <a:t>L2 access </a:t>
            </a:r>
            <a:r>
              <a:rPr lang="en-US" sz="2000" i="0" cap="none" spc="0">
                <a:ln>
                  <a:noFill/>
                </a:ln>
                <a:solidFill>
                  <a:schemeClr val="tx1"/>
                </a:solidFill>
                <a:effectLst/>
                <a:ea typeface="Roboto" panose="02000000000000000000" pitchFamily="2" charset="0"/>
                <a:cs typeface="Arial Narrow" panose="020B0604020202020204" pitchFamily="34" charset="0"/>
              </a:rPr>
              <a:t>is assumed to </a:t>
            </a:r>
            <a:r>
              <a:rPr lang="en-US" sz="2000" b="1" i="0" cap="none" spc="0">
                <a:ln>
                  <a:noFill/>
                </a:ln>
                <a:solidFill>
                  <a:schemeClr val="tx1"/>
                </a:solidFill>
                <a:effectLst/>
                <a:ea typeface="Roboto" panose="02000000000000000000" pitchFamily="2" charset="0"/>
                <a:cs typeface="Arial Narrow" panose="020B0604020202020204" pitchFamily="34" charset="0"/>
              </a:rPr>
              <a:t>saturate NoC BW </a:t>
            </a:r>
            <a:r>
              <a:rPr lang="en-US" sz="2000" i="0" cap="none" spc="0">
                <a:ln>
                  <a:noFill/>
                </a:ln>
                <a:solidFill>
                  <a:schemeClr val="tx1"/>
                </a:solidFill>
                <a:effectLst/>
                <a:ea typeface="Roboto" panose="02000000000000000000" pitchFamily="2" charset="0"/>
                <a:cs typeface="Arial Narrow" panose="020B0604020202020204" pitchFamily="34" charset="0"/>
              </a:rPr>
              <a:t>after a ramp-up </a:t>
            </a:r>
            <a:r>
              <a:rPr lang="en-US" sz="200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time</a:t>
            </a:r>
            <a:endParaRPr lang="en-US" sz="2000" i="0" cap="none" spc="0">
              <a:ln>
                <a:noFill/>
              </a:ln>
              <a:solidFill>
                <a:schemeClr val="tx1"/>
              </a:solidFill>
              <a:effectLst/>
              <a:cs typeface="Arial Narrow" panose="020B0604020202020204" pitchFamily="34" charset="0"/>
            </a:endParaRPr>
          </a:p>
        </p:txBody>
      </p:sp>
      <p:sp>
        <p:nvSpPr>
          <p:cNvPr id="14" name="Speech Bubble: Rectangle with Corners Rounded 5">
            <a:extLst>
              <a:ext uri="{FF2B5EF4-FFF2-40B4-BE49-F238E27FC236}">
                <a16:creationId xmlns:a16="http://schemas.microsoft.com/office/drawing/2014/main" id="{95098A03-3540-D368-7530-BF5F936A826A}"/>
              </a:ext>
            </a:extLst>
          </p:cNvPr>
          <p:cNvSpPr/>
          <p:nvPr/>
        </p:nvSpPr>
        <p:spPr>
          <a:xfrm>
            <a:off x="1377696" y="2082689"/>
            <a:ext cx="3750083" cy="1085870"/>
          </a:xfrm>
          <a:prstGeom prst="wedgeRoundRectCallout">
            <a:avLst>
              <a:gd name="adj1" fmla="val 60448"/>
              <a:gd name="adj2" fmla="val 1256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Computation</a:t>
            </a:r>
            <a:r>
              <a:rPr lang="en-US" sz="200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 is offloaded to </a:t>
            </a:r>
            <a:r>
              <a:rPr lang="en-US" sz="2000" b="1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Spatz </a:t>
            </a:r>
            <a:r>
              <a:rPr lang="en-US" sz="200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which can perform </a:t>
            </a:r>
            <a:r>
              <a:rPr lang="en-US" sz="2000" b="1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up to 8 butterflies in parallel</a:t>
            </a:r>
            <a:endParaRPr lang="en-US" sz="2000" b="1" i="0" cap="none" spc="0">
              <a:ln>
                <a:noFill/>
              </a:ln>
              <a:solidFill>
                <a:schemeClr val="tx1"/>
              </a:solidFill>
              <a:effectLst/>
              <a:cs typeface="Arial Narrow" panose="020B0604020202020204" pitchFamily="34" charset="0"/>
            </a:endParaRPr>
          </a:p>
        </p:txBody>
      </p:sp>
      <p:sp>
        <p:nvSpPr>
          <p:cNvPr id="17" name="Speech Bubble: Rectangle with Corners Rounded 5">
            <a:extLst>
              <a:ext uri="{FF2B5EF4-FFF2-40B4-BE49-F238E27FC236}">
                <a16:creationId xmlns:a16="http://schemas.microsoft.com/office/drawing/2014/main" id="{6356296F-1BF2-A14D-60B0-92031C66F994}"/>
              </a:ext>
            </a:extLst>
          </p:cNvPr>
          <p:cNvSpPr/>
          <p:nvPr/>
        </p:nvSpPr>
        <p:spPr>
          <a:xfrm>
            <a:off x="1377695" y="3311616"/>
            <a:ext cx="3750083" cy="791926"/>
          </a:xfrm>
          <a:prstGeom prst="wedgeRoundRectCallout">
            <a:avLst>
              <a:gd name="adj1" fmla="val 62589"/>
              <a:gd name="adj2" fmla="val -1755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A</a:t>
            </a:r>
            <a:r>
              <a:rPr lang="en-US" sz="200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 </a:t>
            </a:r>
            <a:r>
              <a:rPr lang="en-US" sz="2000" b="1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steady-state slot </a:t>
            </a:r>
            <a:r>
              <a:rPr lang="en-US" sz="200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corresponds to </a:t>
            </a:r>
            <a:r>
              <a:rPr lang="en-US" sz="2000" b="1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half a butterfly stage</a:t>
            </a:r>
            <a:endParaRPr lang="en-US" sz="2000" b="1" i="0" cap="none" spc="0">
              <a:ln>
                <a:noFill/>
              </a:ln>
              <a:solidFill>
                <a:schemeClr val="tx1"/>
              </a:solidFill>
              <a:effectLst/>
              <a:cs typeface="Arial Narrow" panose="020B0604020202020204" pitchFamily="34" charset="0"/>
            </a:endParaRPr>
          </a:p>
        </p:txBody>
      </p:sp>
      <p:sp>
        <p:nvSpPr>
          <p:cNvPr id="18" name="Speech Bubble: Rectangle with Corners Rounded 5">
            <a:extLst>
              <a:ext uri="{FF2B5EF4-FFF2-40B4-BE49-F238E27FC236}">
                <a16:creationId xmlns:a16="http://schemas.microsoft.com/office/drawing/2014/main" id="{A02F1DD0-D35E-2E44-F804-E6324BA4E362}"/>
              </a:ext>
            </a:extLst>
          </p:cNvPr>
          <p:cNvSpPr/>
          <p:nvPr/>
        </p:nvSpPr>
        <p:spPr>
          <a:xfrm>
            <a:off x="1546054" y="4258076"/>
            <a:ext cx="3750083" cy="1432904"/>
          </a:xfrm>
          <a:prstGeom prst="wedgeRoundRectCallout">
            <a:avLst>
              <a:gd name="adj1" fmla="val 56874"/>
              <a:gd name="adj2" fmla="val -4755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Communication</a:t>
            </a:r>
            <a:r>
              <a:rPr lang="en-US" sz="200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 is assumed to follow the </a:t>
            </a:r>
            <a:r>
              <a:rPr lang="en-US" sz="2000" b="1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hypercube</a:t>
            </a:r>
            <a:r>
              <a:rPr lang="en-US" sz="200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 </a:t>
            </a:r>
            <a:r>
              <a:rPr lang="en-US" sz="2000" b="1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pattern</a:t>
            </a:r>
            <a:r>
              <a:rPr lang="en-US" sz="200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 and have </a:t>
            </a:r>
            <a:r>
              <a:rPr lang="en-US" sz="2000" b="1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constant</a:t>
            </a:r>
            <a:r>
              <a:rPr lang="en-US" sz="200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 </a:t>
            </a:r>
            <a:r>
              <a:rPr lang="en-US" sz="2000" b="1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tile access </a:t>
            </a:r>
            <a:r>
              <a:rPr lang="en-US" sz="200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and </a:t>
            </a:r>
            <a:r>
              <a:rPr lang="en-US" sz="2000" b="1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NoC hop latencies</a:t>
            </a:r>
            <a:endParaRPr lang="en-US" sz="2000" b="1" i="0" cap="none" spc="0">
              <a:ln>
                <a:noFill/>
              </a:ln>
              <a:solidFill>
                <a:schemeClr val="tx1"/>
              </a:solidFill>
              <a:effectLst/>
              <a:cs typeface="Arial Narrow" panose="020B0604020202020204" pitchFamily="34" charset="0"/>
            </a:endParaRPr>
          </a:p>
        </p:txBody>
      </p:sp>
      <p:sp>
        <p:nvSpPr>
          <p:cNvPr id="12" name="Speech Bubble: Rectangle with Corners Rounded 5">
            <a:extLst>
              <a:ext uri="{FF2B5EF4-FFF2-40B4-BE49-F238E27FC236}">
                <a16:creationId xmlns:a16="http://schemas.microsoft.com/office/drawing/2014/main" id="{147E849F-3D4A-77EB-74A6-17AFDA82EBF9}"/>
              </a:ext>
            </a:extLst>
          </p:cNvPr>
          <p:cNvSpPr/>
          <p:nvPr/>
        </p:nvSpPr>
        <p:spPr>
          <a:xfrm>
            <a:off x="9448476" y="5000084"/>
            <a:ext cx="1912986" cy="791926"/>
          </a:xfrm>
          <a:prstGeom prst="wedgeRoundRectCallout">
            <a:avLst>
              <a:gd name="adj1" fmla="val -61775"/>
              <a:gd name="adj2" fmla="val -437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Cycle-accurate</a:t>
            </a:r>
            <a:r>
              <a:rPr lang="en-US" sz="2000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 RTL </a:t>
            </a:r>
            <a:r>
              <a:rPr lang="en-US" sz="2000" b="1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simulation</a:t>
            </a:r>
            <a:endParaRPr lang="en-US" sz="2000" b="1" i="0" cap="none" spc="0" dirty="0">
              <a:ln>
                <a:noFill/>
              </a:ln>
              <a:solidFill>
                <a:schemeClr val="tx1"/>
              </a:solidFill>
              <a:effectLst/>
              <a:cs typeface="Arial Narrow" panose="020B06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84F3884-706B-43D5-EA9C-FF235809BACE}"/>
              </a:ext>
            </a:extLst>
          </p:cNvPr>
          <p:cNvSpPr/>
          <p:nvPr/>
        </p:nvSpPr>
        <p:spPr>
          <a:xfrm rot="951507">
            <a:off x="5505376" y="2952145"/>
            <a:ext cx="4871488" cy="1155565"/>
          </a:xfrm>
          <a:prstGeom prst="roundRect">
            <a:avLst/>
          </a:prstGeom>
          <a:solidFill>
            <a:schemeClr val="bg2">
              <a:alpha val="89000"/>
            </a:schemeClr>
          </a:solidFill>
          <a:ln w="635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noProof="0">
                <a:solidFill>
                  <a:schemeClr val="accent3"/>
                </a:solidFill>
                <a:cs typeface="Arial Narrow" panose="020B0604020202020204" pitchFamily="34" charset="0"/>
              </a:rPr>
              <a:t>Glad to discuss in detail offline</a:t>
            </a:r>
            <a:endParaRPr lang="en-US" i="0" cap="none" spc="0" noProof="0">
              <a:ln>
                <a:noFill/>
              </a:ln>
              <a:solidFill>
                <a:schemeClr val="accent3"/>
              </a:solidFill>
              <a:effectLst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72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7" grpId="0" animBg="1"/>
      <p:bldP spid="18" grpId="0" animBg="1"/>
      <p:bldP spid="12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80877-75B6-6BD3-C720-22893F6F0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Roboto"/>
                <a:cs typeface="Roboto"/>
              </a:rPr>
              <a:t>MAGIA Area Model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76BA19-1EF5-F1CC-F764-6AAE6B52886A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/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GB">
                    <a:solidFill>
                      <a:srgbClr val="348BD2"/>
                    </a:solidFill>
                  </a:rPr>
                  <a:t>L1 area</a:t>
                </a:r>
                <a:r>
                  <a:rPr lang="en-GB"/>
                  <a:t> (mm</a:t>
                </a:r>
                <a:r>
                  <a:rPr lang="en-GB" baseline="30000"/>
                  <a:t>2</a:t>
                </a:r>
                <a:r>
                  <a:rPr lang="en-GB"/>
                  <a:t>) as a function of number of bytes (</a:t>
                </a:r>
                <a:r>
                  <a:rPr lang="en-GB" i="1"/>
                  <a:t>b</a:t>
                </a:r>
                <a:r>
                  <a:rPr lang="en-GB"/>
                  <a:t>) 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348BD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348BD2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348BD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b="0" i="1" smtClean="0">
                              <a:solidFill>
                                <a:srgbClr val="348BD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solidFill>
                                <a:srgbClr val="348BD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48BD2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𝑏𝑦𝑡𝑒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b="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it-IT" b="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=6,2×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b="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it-IT" b="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𝑏𝑦𝑡𝑒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=8.24×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lit/>
                        </m:rPr>
                        <a:rPr lang="it-IT" b="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br>
                  <a:rPr lang="it-IT" b="0" i="1">
                    <a:latin typeface="Cambria Math" panose="02040503050406030204" pitchFamily="18" charset="0"/>
                  </a:rPr>
                </a:br>
                <a:endParaRPr lang="it-IT" b="0" i="1"/>
              </a:p>
              <a:p>
                <a:pPr>
                  <a:buClr>
                    <a:schemeClr val="tx1"/>
                  </a:buClr>
                </a:pPr>
                <a:r>
                  <a:rPr lang="en-GB">
                    <a:solidFill>
                      <a:srgbClr val="FFD687"/>
                    </a:solidFill>
                  </a:rPr>
                  <a:t>Tile area </a:t>
                </a:r>
                <a:r>
                  <a:rPr lang="en-GB"/>
                  <a:t>(mm</a:t>
                </a:r>
                <a:r>
                  <a:rPr lang="en-GB" baseline="30000"/>
                  <a:t>2</a:t>
                </a:r>
                <a:r>
                  <a:rPr lang="en-GB"/>
                  <a:t>) assuming constant comp./comm. resources: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D68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D687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D687"/>
                              </a:solidFill>
                              <a:latin typeface="Cambria Math" panose="02040503050406030204" pitchFamily="18" charset="0"/>
                            </a:rPr>
                            <m:t>𝑡𝑖𝑙𝑒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solidFill>
                                <a:srgbClr val="FFD68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solidFill>
                                <a:srgbClr val="FFD687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𝑡𝑖𝑙𝑒</m:t>
                          </m:r>
                          <m:r>
                            <a:rPr lang="it-IT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348BD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solidFill>
                                <a:srgbClr val="348BD2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>
                              <a:solidFill>
                                <a:srgbClr val="348BD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b="0" i="1">
                              <a:solidFill>
                                <a:srgbClr val="348BD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solidFill>
                                <a:srgbClr val="348BD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solidFill>
                                <a:srgbClr val="348BD2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𝑡𝑖𝑙𝑒</m:t>
                          </m:r>
                          <m:r>
                            <a:rPr lang="it-IT" b="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=0.189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b="0" i="1"/>
              </a:p>
              <a:p>
                <a:pPr>
                  <a:buClr>
                    <a:schemeClr val="tx1"/>
                  </a:buClr>
                </a:pPr>
                <a:r>
                  <a:rPr lang="en-GB">
                    <a:solidFill>
                      <a:srgbClr val="148637"/>
                    </a:solidFill>
                  </a:rPr>
                  <a:t>NoC area </a:t>
                </a:r>
                <a:r>
                  <a:rPr lang="en-GB"/>
                  <a:t>(mm</a:t>
                </a:r>
                <a:r>
                  <a:rPr lang="en-GB" baseline="30000"/>
                  <a:t>2</a:t>
                </a:r>
                <a:r>
                  <a:rPr lang="en-GB"/>
                  <a:t>) as a function of mesh size (</a:t>
                </a:r>
                <a:r>
                  <a:rPr lang="en-GB" i="1"/>
                  <a:t>k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i="1"/>
                  <a:t>k</a:t>
                </a:r>
                <a:r>
                  <a:rPr lang="en-GB"/>
                  <a:t>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14863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148637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148637"/>
                              </a:solidFill>
                              <a:latin typeface="Cambria Math" panose="02040503050406030204" pitchFamily="18" charset="0"/>
                            </a:rPr>
                            <m:t>𝑁𝑜𝐶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solidFill>
                                <a:srgbClr val="14863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148637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𝑁𝑜𝐶</m:t>
                          </m:r>
                          <m:r>
                            <a:rPr lang="it-IT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𝑁𝑜𝐶</m:t>
                          </m:r>
                          <m:r>
                            <a:rPr lang="it-IT" b="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=4.28×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b="0" i="1"/>
              </a:p>
              <a:p>
                <a:pPr>
                  <a:buClr>
                    <a:schemeClr val="tx1"/>
                  </a:buClr>
                </a:pPr>
                <a:r>
                  <a:rPr lang="en-GB">
                    <a:solidFill>
                      <a:srgbClr val="910569"/>
                    </a:solidFill>
                  </a:rPr>
                  <a:t>FractalSync area </a:t>
                </a:r>
                <a:r>
                  <a:rPr lang="en-GB"/>
                  <a:t>(mm</a:t>
                </a:r>
                <a:r>
                  <a:rPr lang="en-GB" baseline="30000"/>
                  <a:t>2</a:t>
                </a:r>
                <a:r>
                  <a:rPr lang="en-GB"/>
                  <a:t>) as a function of mesh size (</a:t>
                </a:r>
                <a:r>
                  <a:rPr lang="en-GB" i="1"/>
                  <a:t>k</a:t>
                </a:r>
                <a:r>
                  <a:rPr lang="en-GB"/>
                  <a:t>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91056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910569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910569"/>
                              </a:solidFill>
                              <a:latin typeface="Cambria Math" panose="02040503050406030204" pitchFamily="18" charset="0"/>
                            </a:rPr>
                            <m:t>𝐹𝑆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solidFill>
                                <a:srgbClr val="91056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910569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𝐹𝑆</m:t>
                          </m:r>
                          <m:r>
                            <a:rPr lang="it-IT" b="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𝐹𝑆</m:t>
                          </m:r>
                          <m:r>
                            <a:rPr lang="it-IT" b="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=3.2×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b="0" i="1"/>
              </a:p>
              <a:p>
                <a:r>
                  <a:rPr lang="en-GB"/>
                  <a:t>Total area (mm</a:t>
                </a:r>
                <a:r>
                  <a:rPr lang="en-GB" baseline="30000"/>
                  <a:t>2</a:t>
                </a:r>
                <a:r>
                  <a:rPr lang="en-GB"/>
                  <a:t>) of </a:t>
                </a:r>
                <a:r>
                  <a:rPr lang="en-GB" i="1"/>
                  <a:t>k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i="1"/>
                  <a:t>k</a:t>
                </a:r>
                <a:r>
                  <a:rPr lang="en-GB"/>
                  <a:t> mesh of tiles with </a:t>
                </a:r>
                <a:r>
                  <a:rPr lang="en-GB" i="1"/>
                  <a:t>b</a:t>
                </a:r>
                <a:r>
                  <a:rPr lang="en-GB"/>
                  <a:t> bytes of local memory: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FFD68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D687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D687"/>
                              </a:solidFill>
                              <a:latin typeface="Cambria Math" panose="02040503050406030204" pitchFamily="18" charset="0"/>
                            </a:rPr>
                            <m:t>𝑡𝑖𝑙𝑒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solidFill>
                                <a:srgbClr val="FFD68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FFD687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14863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148637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148637"/>
                              </a:solidFill>
                              <a:latin typeface="Cambria Math" panose="02040503050406030204" pitchFamily="18" charset="0"/>
                            </a:rPr>
                            <m:t>𝑁𝑜𝐶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solidFill>
                                <a:srgbClr val="14863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148637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91056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910569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910569"/>
                              </a:solidFill>
                              <a:latin typeface="Cambria Math" panose="02040503050406030204" pitchFamily="18" charset="0"/>
                            </a:rPr>
                            <m:t>𝐹𝑆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solidFill>
                                <a:srgbClr val="91056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910569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/>
              </a:p>
              <a:p>
                <a:pPr marL="0" indent="0">
                  <a:buNone/>
                </a:pPr>
                <a:endParaRPr lang="it-IT" b="0" i="1"/>
              </a:p>
              <a:p>
                <a:pPr marL="0" indent="0">
                  <a:buNone/>
                </a:pPr>
                <a:endParaRPr lang="it-IT" b="0" i="1"/>
              </a:p>
              <a:p>
                <a:pPr marL="0" indent="0">
                  <a:buNone/>
                </a:pPr>
                <a:endParaRPr lang="en-GB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76BA19-1EF5-F1CC-F764-6AAE6B5288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>
                <a:blip r:embed="rId2"/>
                <a:stretch>
                  <a:fillRect l="-1572" t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E6DC1-F709-93B4-F9F0-FCBCE41B58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7A5CED-270F-A162-D6CE-2AE80139C7A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A6672A2-1CC1-A2B9-88AD-22629182255F}"/>
              </a:ext>
            </a:extLst>
          </p:cNvPr>
          <p:cNvSpPr/>
          <p:nvPr/>
        </p:nvSpPr>
        <p:spPr>
          <a:xfrm rot="20785225">
            <a:off x="2903325" y="2968218"/>
            <a:ext cx="4871488" cy="1155565"/>
          </a:xfrm>
          <a:prstGeom prst="roundRect">
            <a:avLst/>
          </a:prstGeom>
          <a:solidFill>
            <a:schemeClr val="bg2">
              <a:alpha val="89000"/>
            </a:schemeClr>
          </a:solidFill>
          <a:ln w="635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noProof="0">
                <a:solidFill>
                  <a:schemeClr val="accent3"/>
                </a:solidFill>
                <a:cs typeface="Arial Narrow" panose="020B0604020202020204" pitchFamily="34" charset="0"/>
              </a:rPr>
              <a:t>Glad to discuss in more detail offline</a:t>
            </a:r>
            <a:endParaRPr lang="en-US" i="0" cap="none" spc="0" noProof="0">
              <a:ln>
                <a:noFill/>
              </a:ln>
              <a:solidFill>
                <a:schemeClr val="accent3"/>
              </a:solidFill>
              <a:effectLst/>
              <a:cs typeface="Arial Narrow" panose="020B0604020202020204" pitchFamily="34" charset="0"/>
            </a:endParaRP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52E74006-639B-F6F3-7DE1-DA36FE0BB04C}"/>
              </a:ext>
            </a:extLst>
          </p:cNvPr>
          <p:cNvSpPr/>
          <p:nvPr/>
        </p:nvSpPr>
        <p:spPr>
          <a:xfrm>
            <a:off x="8327494" y="1734705"/>
            <a:ext cx="2852928" cy="1355524"/>
          </a:xfrm>
          <a:prstGeom prst="wedgeRoundRectCallout">
            <a:avLst>
              <a:gd name="adj1" fmla="val -52051"/>
              <a:gd name="adj2" fmla="val 68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Estimates</a:t>
            </a:r>
            <a:r>
              <a:rPr lang="en-US" sz="2000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 obtained from </a:t>
            </a:r>
            <a:r>
              <a:rPr lang="en-US" sz="2000" b="1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post-layout</a:t>
            </a:r>
            <a:r>
              <a:rPr lang="en-US" sz="2000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 for </a:t>
            </a:r>
            <a:r>
              <a:rPr lang="en-US" sz="2000" b="1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GF’s 12nm FinFET </a:t>
            </a:r>
            <a:r>
              <a:rPr lang="en-US" sz="2000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technology at </a:t>
            </a:r>
            <a:r>
              <a:rPr lang="en-US" sz="2000" b="1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1GHz</a:t>
            </a:r>
            <a:endParaRPr lang="en-US" sz="2000" b="1" i="0" cap="none" spc="0" dirty="0">
              <a:ln>
                <a:noFill/>
              </a:ln>
              <a:solidFill>
                <a:schemeClr val="tx1"/>
              </a:solidFill>
              <a:effectLst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10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09CF7-A128-90E6-5748-7F291AC6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Roboto"/>
                <a:cs typeface="Roboto"/>
              </a:rPr>
              <a:t>Evaluation Results - GEMM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F46FF-2408-5AAD-4C4A-704A3485EC6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Sweep workload size from 32x32 to 1024x1024 with fixed area budgets ranging from 32 to 512 mm</a:t>
            </a:r>
            <a:r>
              <a:rPr lang="en-GB" baseline="30000"/>
              <a:t>2 </a:t>
            </a:r>
            <a:r>
              <a:rPr lang="en-GB"/>
              <a:t>to determine:</a:t>
            </a:r>
          </a:p>
          <a:p>
            <a:pPr lvl="1"/>
            <a:r>
              <a:rPr lang="en-GB" b="1"/>
              <a:t>Best</a:t>
            </a:r>
            <a:r>
              <a:rPr lang="en-GB"/>
              <a:t> obtainable </a:t>
            </a:r>
            <a:r>
              <a:rPr lang="en-GB" b="1"/>
              <a:t>performance</a:t>
            </a:r>
            <a:r>
              <a:rPr lang="en-GB"/>
              <a:t> and the associated </a:t>
            </a:r>
            <a:r>
              <a:rPr lang="en-GB" b="1"/>
              <a:t>mesh</a:t>
            </a:r>
            <a:r>
              <a:rPr lang="en-GB"/>
              <a:t> </a:t>
            </a:r>
            <a:r>
              <a:rPr lang="en-GB" b="1"/>
              <a:t>configuration</a:t>
            </a:r>
            <a:r>
              <a:rPr lang="en-GB"/>
              <a:t> (w/ and w/o FS)</a:t>
            </a:r>
          </a:p>
          <a:p>
            <a:pPr lvl="1"/>
            <a:r>
              <a:rPr lang="en-GB"/>
              <a:t>Relation between workload size and optimal mesh configuration</a:t>
            </a:r>
          </a:p>
          <a:p>
            <a:pPr lvl="1"/>
            <a:r>
              <a:rPr lang="en-GB"/>
              <a:t>Impact of dedicated </a:t>
            </a:r>
            <a:r>
              <a:rPr lang="en-GB" b="1"/>
              <a:t>synchronization</a:t>
            </a:r>
            <a:r>
              <a:rPr lang="en-GB"/>
              <a:t> </a:t>
            </a:r>
            <a:r>
              <a:rPr lang="en-GB" b="1"/>
              <a:t>hardware</a:t>
            </a:r>
            <a:r>
              <a:rPr lang="en-GB"/>
              <a:t> in terms of </a:t>
            </a:r>
            <a:r>
              <a:rPr lang="en-GB" b="1"/>
              <a:t>speedup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30AEF-D004-2395-02D9-DDE009CBC90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FD605-12A1-E532-DA05-EF68B281788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C1C6B3-4049-D961-8E71-6DD676314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69" y="3087865"/>
            <a:ext cx="2905230" cy="29052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519235-8AE1-B67C-AD64-12BBA4DCA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730" y="3087865"/>
            <a:ext cx="2905230" cy="29052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6D9300-AC10-EB0E-3A9E-E3987F6F4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391" y="3087865"/>
            <a:ext cx="2905230" cy="29052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0A471838-2465-1217-64DB-90ED1995B449}"/>
                  </a:ext>
                </a:extLst>
              </p:cNvPr>
              <p:cNvSpPr/>
              <p:nvPr/>
            </p:nvSpPr>
            <p:spPr>
              <a:xfrm rot="21297343">
                <a:off x="648881" y="1528944"/>
                <a:ext cx="9225804" cy="1155565"/>
              </a:xfrm>
              <a:prstGeom prst="roundRect">
                <a:avLst/>
              </a:prstGeom>
              <a:solidFill>
                <a:schemeClr val="bg2">
                  <a:alpha val="89000"/>
                </a:schemeClr>
              </a:solidFill>
              <a:ln w="63500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b="1">
                    <a:solidFill>
                      <a:schemeClr val="accent1"/>
                    </a:solidFill>
                    <a:cs typeface="Arial Narrow" panose="020B0604020202020204" pitchFamily="34" charset="0"/>
                  </a:rPr>
                  <a:t>Takeaway</a:t>
                </a:r>
                <a:r>
                  <a:rPr lang="it-IT">
                    <a:solidFill>
                      <a:schemeClr val="accent1"/>
                    </a:solidFill>
                    <a:cs typeface="Arial Narrow" panose="020B0604020202020204" pitchFamily="34" charset="0"/>
                  </a:rPr>
                  <a:t>:</a:t>
                </a:r>
                <a:br>
                  <a:rPr lang="it-IT">
                    <a:solidFill>
                      <a:schemeClr val="accent1"/>
                    </a:solidFill>
                    <a:cs typeface="Arial Narrow" panose="020B0604020202020204" pitchFamily="34" charset="0"/>
                  </a:rPr>
                </a:br>
                <a:r>
                  <a:rPr lang="en-CH">
                    <a:solidFill>
                      <a:schemeClr val="accent1"/>
                    </a:solidFill>
                    <a:cs typeface="Arial Narrow" panose="020B0604020202020204" pitchFamily="34" charset="0"/>
                  </a:rPr>
                  <a:t>FractalSync improves GEMM throughput by making larger meshes beneficial under the same area budget, reaching </a:t>
                </a:r>
                <a:r>
                  <a:rPr lang="en-CH" b="1">
                    <a:solidFill>
                      <a:schemeClr val="accent1"/>
                    </a:solidFill>
                    <a:cs typeface="Arial Narrow" panose="020B0604020202020204" pitchFamily="34" charset="0"/>
                  </a:rPr>
                  <a:t>up to 2.79</a:t>
                </a:r>
                <a14:m>
                  <m:oMath xmlns:m="http://schemas.openxmlformats.org/officeDocument/2006/math">
                    <m:r>
                      <a:rPr lang="en-CH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×</m:t>
                    </m:r>
                  </m:oMath>
                </a14:m>
                <a:r>
                  <a:rPr lang="en-CH">
                    <a:solidFill>
                      <a:schemeClr val="accent1"/>
                    </a:solidFill>
                    <a:cs typeface="Arial Narrow" panose="020B0604020202020204" pitchFamily="34" charset="0"/>
                  </a:rPr>
                  <a:t> </a:t>
                </a:r>
                <a:r>
                  <a:rPr lang="en-CH" b="1">
                    <a:solidFill>
                      <a:schemeClr val="accent1"/>
                    </a:solidFill>
                    <a:cs typeface="Arial Narrow" panose="020B0604020202020204" pitchFamily="34" charset="0"/>
                  </a:rPr>
                  <a:t>speedup</a:t>
                </a:r>
                <a:r>
                  <a:rPr lang="it-IT" b="1">
                    <a:solidFill>
                      <a:schemeClr val="accent1"/>
                    </a:solidFill>
                    <a:cs typeface="Arial Narrow" panose="020B0604020202020204" pitchFamily="34" charset="0"/>
                  </a:rPr>
                  <a:t> </a:t>
                </a:r>
                <a:r>
                  <a:rPr lang="it-IT">
                    <a:solidFill>
                      <a:schemeClr val="accent1"/>
                    </a:solidFill>
                    <a:cs typeface="Arial Narrow" panose="020B0604020202020204" pitchFamily="34" charset="0"/>
                  </a:rPr>
                  <a:t>and</a:t>
                </a:r>
                <a:r>
                  <a:rPr lang="it-IT" b="1">
                    <a:solidFill>
                      <a:schemeClr val="accent1"/>
                    </a:solidFill>
                    <a:cs typeface="Arial Narrow" panose="020B0604020202020204" pitchFamily="34" charset="0"/>
                  </a:rPr>
                  <a:t> 22TFLOPS </a:t>
                </a:r>
                <a:r>
                  <a:rPr lang="it-IT">
                    <a:solidFill>
                      <a:schemeClr val="accent1"/>
                    </a:solidFill>
                    <a:cs typeface="Arial Narrow" panose="020B0604020202020204" pitchFamily="34" charset="0"/>
                  </a:rPr>
                  <a:t>(vs. 12.5TFLOPS), </a:t>
                </a:r>
                <a:r>
                  <a:rPr lang="en-CH">
                    <a:solidFill>
                      <a:schemeClr val="accent1"/>
                    </a:solidFill>
                    <a:cs typeface="Arial Narrow" panose="020B0604020202020204" pitchFamily="34" charset="0"/>
                  </a:rPr>
                  <a:t>despite GEMM being relatively compute-intensive</a:t>
                </a:r>
                <a:endParaRPr lang="en-CH" i="0" cap="none" spc="0">
                  <a:ln>
                    <a:noFill/>
                  </a:ln>
                  <a:solidFill>
                    <a:schemeClr val="accent1"/>
                  </a:solidFill>
                  <a:effectLst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0A471838-2465-1217-64DB-90ED1995B4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97343">
                <a:off x="648881" y="1528944"/>
                <a:ext cx="9225804" cy="1155565"/>
              </a:xfrm>
              <a:prstGeom prst="roundRect">
                <a:avLst/>
              </a:prstGeom>
              <a:blipFill>
                <a:blip r:embed="rId5"/>
                <a:stretch>
                  <a:fillRect l="-261" r="-523"/>
                </a:stretch>
              </a:blipFill>
              <a:ln w="63500">
                <a:solidFill>
                  <a:schemeClr val="accent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881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E67AA-ACD1-61B6-158E-F57DFE5C1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DBC2F-058C-FCE3-325E-4DF1A8F61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Roboto"/>
                <a:cs typeface="Roboto"/>
              </a:rPr>
              <a:t>Evaluation Results - FFT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40681-8232-24F1-6D74-70E8EC81E0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9068" y="936000"/>
            <a:ext cx="10259204" cy="5220000"/>
          </a:xfrm>
        </p:spPr>
        <p:txBody>
          <a:bodyPr/>
          <a:lstStyle/>
          <a:p>
            <a:r>
              <a:rPr lang="en-GB"/>
              <a:t>Workload size ranging from 2</a:t>
            </a:r>
            <a:r>
              <a:rPr lang="en-GB" baseline="30000"/>
              <a:t>11</a:t>
            </a:r>
            <a:r>
              <a:rPr lang="en-GB"/>
              <a:t> to 2</a:t>
            </a:r>
            <a:r>
              <a:rPr lang="en-GB" baseline="30000"/>
              <a:t>16</a:t>
            </a:r>
            <a:r>
              <a:rPr lang="en-GB"/>
              <a:t> with same 32 to 512 mm</a:t>
            </a:r>
            <a:r>
              <a:rPr lang="en-GB" baseline="30000"/>
              <a:t>2</a:t>
            </a:r>
            <a:r>
              <a:rPr lang="en-GB"/>
              <a:t> area budgets</a:t>
            </a:r>
          </a:p>
          <a:p>
            <a:r>
              <a:rPr lang="en-GB"/>
              <a:t>In our setup we observe that:</a:t>
            </a:r>
          </a:p>
          <a:p>
            <a:pPr lvl="1"/>
            <a:r>
              <a:rPr lang="en-GB" b="1"/>
              <a:t>Speedup</a:t>
            </a:r>
            <a:r>
              <a:rPr lang="en-GB"/>
              <a:t> is workload dependent, but </a:t>
            </a:r>
            <a:r>
              <a:rPr lang="en-GB" b="1"/>
              <a:t>throughput</a:t>
            </a:r>
            <a:r>
              <a:rPr lang="en-GB"/>
              <a:t> is increased by the dedicated synchronization mechanism</a:t>
            </a:r>
          </a:p>
          <a:p>
            <a:pPr lvl="1"/>
            <a:r>
              <a:rPr lang="en-GB"/>
              <a:t>Low-latency synchronization “unlocks” </a:t>
            </a:r>
            <a:r>
              <a:rPr lang="en-GB" b="1"/>
              <a:t>larger</a:t>
            </a:r>
            <a:r>
              <a:rPr lang="en-GB"/>
              <a:t> </a:t>
            </a:r>
            <a:r>
              <a:rPr lang="en-GB" b="1"/>
              <a:t>mesh</a:t>
            </a:r>
            <a:r>
              <a:rPr lang="en-GB"/>
              <a:t> </a:t>
            </a:r>
            <a:r>
              <a:rPr lang="en-GB" b="1"/>
              <a:t>configuration</a:t>
            </a:r>
            <a:r>
              <a:rPr lang="en-GB"/>
              <a:t> with more comp. resources</a:t>
            </a:r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B0CF3-A5CE-B144-7102-CF9E429B024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A5BB7-F213-24C8-C09D-5DB3D6587CA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4A78E3-2DDD-BB4A-06CA-A96876962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68" y="3087865"/>
            <a:ext cx="2905230" cy="2905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B08027-BC56-697C-EB9A-58DE8032C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778" y="3087865"/>
            <a:ext cx="2905230" cy="29052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63E237-BB4C-E358-6964-96B2FE79E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488" y="3087865"/>
            <a:ext cx="2905230" cy="29052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A1C776AC-A0FD-1CBA-27DE-9921EE28F965}"/>
                  </a:ext>
                </a:extLst>
              </p:cNvPr>
              <p:cNvSpPr/>
              <p:nvPr/>
            </p:nvSpPr>
            <p:spPr>
              <a:xfrm rot="21297343">
                <a:off x="649939" y="1384187"/>
                <a:ext cx="9225804" cy="1155565"/>
              </a:xfrm>
              <a:prstGeom prst="roundRect">
                <a:avLst/>
              </a:prstGeom>
              <a:solidFill>
                <a:schemeClr val="bg2">
                  <a:alpha val="89000"/>
                </a:schemeClr>
              </a:solidFill>
              <a:ln w="63500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b="1">
                    <a:solidFill>
                      <a:schemeClr val="accent1"/>
                    </a:solidFill>
                    <a:cs typeface="Arial Narrow" panose="020B0604020202020204" pitchFamily="34" charset="0"/>
                  </a:rPr>
                  <a:t>Takeaway</a:t>
                </a:r>
                <a:r>
                  <a:rPr lang="it-IT">
                    <a:solidFill>
                      <a:schemeClr val="accent1"/>
                    </a:solidFill>
                    <a:cs typeface="Arial Narrow" panose="020B0604020202020204" pitchFamily="34" charset="0"/>
                  </a:rPr>
                  <a:t>:</a:t>
                </a:r>
                <a:br>
                  <a:rPr lang="it-IT">
                    <a:solidFill>
                      <a:schemeClr val="accent1"/>
                    </a:solidFill>
                    <a:cs typeface="Arial Narrow" panose="020B0604020202020204" pitchFamily="34" charset="0"/>
                  </a:rPr>
                </a:br>
                <a:r>
                  <a:rPr lang="en-CH">
                    <a:solidFill>
                      <a:schemeClr val="accent1"/>
                    </a:solidFill>
                    <a:cs typeface="Arial Narrow" panose="020B0604020202020204" pitchFamily="34" charset="0"/>
                  </a:rPr>
                  <a:t>FFT is strongly synchronization-sensitive, and FractalSync substantially increases throughput by reducing barrier overhead and unlocking larger mesh configurations, reaching </a:t>
                </a:r>
                <a:r>
                  <a:rPr lang="en-CH" b="1">
                    <a:solidFill>
                      <a:schemeClr val="accent1"/>
                    </a:solidFill>
                    <a:cs typeface="Arial Narrow" panose="020B0604020202020204" pitchFamily="34" charset="0"/>
                  </a:rPr>
                  <a:t>up to 5.</a:t>
                </a:r>
                <a:r>
                  <a:rPr lang="it-IT" b="1">
                    <a:solidFill>
                      <a:schemeClr val="accent1"/>
                    </a:solidFill>
                    <a:cs typeface="Arial Narrow" panose="020B0604020202020204" pitchFamily="34" charset="0"/>
                  </a:rPr>
                  <a:t>24</a:t>
                </a:r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×</m:t>
                    </m:r>
                  </m:oMath>
                </a14:m>
                <a:r>
                  <a:rPr lang="en-CH" b="1">
                    <a:solidFill>
                      <a:schemeClr val="accent1"/>
                    </a:solidFill>
                    <a:cs typeface="Arial Narrow" panose="020B0604020202020204" pitchFamily="34" charset="0"/>
                  </a:rPr>
                  <a:t> speedup</a:t>
                </a:r>
                <a:r>
                  <a:rPr lang="it-IT">
                    <a:solidFill>
                      <a:schemeClr val="accent1"/>
                    </a:solidFill>
                    <a:cs typeface="Arial Narrow" panose="020B0604020202020204" pitchFamily="34" charset="0"/>
                  </a:rPr>
                  <a:t> and </a:t>
                </a:r>
                <a:r>
                  <a:rPr lang="it-IT" b="1">
                    <a:solidFill>
                      <a:schemeClr val="accent1"/>
                    </a:solidFill>
                    <a:cs typeface="Arial Narrow" panose="020B0604020202020204" pitchFamily="34" charset="0"/>
                  </a:rPr>
                  <a:t>590GFLOPS</a:t>
                </a:r>
                <a:r>
                  <a:rPr lang="it-IT">
                    <a:solidFill>
                      <a:schemeClr val="accent1"/>
                    </a:solidFill>
                    <a:cs typeface="Arial Narrow" panose="020B0604020202020204" pitchFamily="34" charset="0"/>
                  </a:rPr>
                  <a:t> (vs. 126GFLOPS)</a:t>
                </a:r>
                <a:endParaRPr lang="en-CH" i="0" cap="none" spc="0">
                  <a:ln>
                    <a:noFill/>
                  </a:ln>
                  <a:solidFill>
                    <a:schemeClr val="accent1"/>
                  </a:solidFill>
                  <a:effectLst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A1C776AC-A0FD-1CBA-27DE-9921EE28F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97343">
                <a:off x="649939" y="1384187"/>
                <a:ext cx="9225804" cy="115556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63500">
                <a:solidFill>
                  <a:schemeClr val="accent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634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667CE-9D43-E1F0-D8CD-69A26B370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Roboto"/>
                <a:cs typeface="Roboto"/>
              </a:rPr>
              <a:t>Conclusion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C230DC-8F3F-5EDF-63DD-4875C60B2099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/>
            <p:txBody>
              <a:bodyPr/>
              <a:lstStyle/>
              <a:p>
                <a:r>
                  <a:rPr lang="en-GB"/>
                  <a:t>Tile count</a:t>
                </a:r>
                <a:r>
                  <a:rPr lang="en-GB" b="0"/>
                  <a:t>, </a:t>
                </a:r>
                <a:r>
                  <a:rPr lang="en-GB"/>
                  <a:t>local memory</a:t>
                </a:r>
                <a:r>
                  <a:rPr lang="en-GB" b="0"/>
                  <a:t>, and </a:t>
                </a:r>
                <a:r>
                  <a:rPr lang="en-GB"/>
                  <a:t>synchronization</a:t>
                </a:r>
                <a:r>
                  <a:rPr lang="en-GB" b="0"/>
                  <a:t> </a:t>
                </a:r>
                <a:r>
                  <a:rPr lang="en-GB"/>
                  <a:t>resources</a:t>
                </a:r>
                <a:r>
                  <a:rPr lang="en-GB" b="0"/>
                  <a:t> must be </a:t>
                </a:r>
                <a:r>
                  <a:rPr lang="en-GB"/>
                  <a:t>optimized</a:t>
                </a:r>
                <a:r>
                  <a:rPr lang="en-GB" b="0"/>
                  <a:t> </a:t>
                </a:r>
                <a:r>
                  <a:rPr lang="en-GB"/>
                  <a:t>jointly</a:t>
                </a:r>
                <a:r>
                  <a:rPr lang="en-GB" b="0"/>
                  <a:t> under a fixed area budget</a:t>
                </a:r>
              </a:p>
              <a:p>
                <a:r>
                  <a:rPr lang="en-GB"/>
                  <a:t>Dedicated</a:t>
                </a:r>
                <a:r>
                  <a:rPr lang="en-GB" b="0"/>
                  <a:t> </a:t>
                </a:r>
                <a:r>
                  <a:rPr lang="en-GB"/>
                  <a:t>synchronization</a:t>
                </a:r>
                <a:r>
                  <a:rPr lang="en-GB" b="0"/>
                  <a:t> is not only a </a:t>
                </a:r>
                <a:r>
                  <a:rPr lang="en-GB"/>
                  <a:t>latency</a:t>
                </a:r>
                <a:r>
                  <a:rPr lang="en-GB" b="0"/>
                  <a:t> </a:t>
                </a:r>
                <a:r>
                  <a:rPr lang="en-GB"/>
                  <a:t>optimization</a:t>
                </a:r>
                <a:r>
                  <a:rPr lang="en-GB" b="0"/>
                  <a:t>: it changes the </a:t>
                </a:r>
                <a:r>
                  <a:rPr lang="en-GB"/>
                  <a:t>best area-constrained architecture</a:t>
                </a:r>
              </a:p>
              <a:p>
                <a:r>
                  <a:rPr lang="en-GB"/>
                  <a:t>FractalSync</a:t>
                </a:r>
                <a:r>
                  <a:rPr lang="en-GB" b="0"/>
                  <a:t> shifts the </a:t>
                </a:r>
                <a:r>
                  <a:rPr lang="en-GB"/>
                  <a:t>optimal design </a:t>
                </a:r>
                <a:r>
                  <a:rPr lang="en-GB" b="0"/>
                  <a:t>toward </a:t>
                </a:r>
                <a:r>
                  <a:rPr lang="en-GB"/>
                  <a:t>larger meshes </a:t>
                </a:r>
                <a:r>
                  <a:rPr lang="en-GB" b="0"/>
                  <a:t>by reducing coordination overhead</a:t>
                </a:r>
              </a:p>
              <a:p>
                <a:r>
                  <a:rPr lang="en-GB"/>
                  <a:t>Gains</a:t>
                </a:r>
                <a:r>
                  <a:rPr lang="en-GB" b="0"/>
                  <a:t> are </a:t>
                </a:r>
                <a:r>
                  <a:rPr lang="en-GB"/>
                  <a:t>workload-dependent</a:t>
                </a:r>
                <a:r>
                  <a:rPr lang="en-GB" b="0"/>
                  <a:t> and </a:t>
                </a:r>
                <a:r>
                  <a:rPr lang="en-GB"/>
                  <a:t>increase with area budget</a:t>
                </a:r>
                <a:r>
                  <a:rPr lang="en-GB" b="0"/>
                  <a:t>:</a:t>
                </a:r>
              </a:p>
              <a:p>
                <a:pPr lvl="1"/>
                <a:r>
                  <a:rPr lang="en-GB" b="1"/>
                  <a:t>FFT</a:t>
                </a:r>
                <a:r>
                  <a:rPr lang="en-GB"/>
                  <a:t>: up to </a:t>
                </a:r>
                <a:r>
                  <a:rPr lang="en-GB" b="1"/>
                  <a:t>5.24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/>
                  <a:t>, mean </a:t>
                </a:r>
                <a:r>
                  <a:rPr lang="en-GB" b="1"/>
                  <a:t>4.83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/>
                  <a:t> at </a:t>
                </a:r>
                <a:r>
                  <a:rPr lang="en-GB" b="1"/>
                  <a:t>512 mm²</a:t>
                </a:r>
              </a:p>
              <a:p>
                <a:pPr lvl="1"/>
                <a:r>
                  <a:rPr lang="en-GB" b="1"/>
                  <a:t>GEMM</a:t>
                </a:r>
                <a:r>
                  <a:rPr lang="en-GB"/>
                  <a:t>: up to </a:t>
                </a:r>
                <a:r>
                  <a:rPr lang="en-GB" b="1"/>
                  <a:t>2.79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/>
                  <a:t>, mean </a:t>
                </a:r>
                <a:r>
                  <a:rPr lang="en-GB" b="1"/>
                  <a:t>2.30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/>
                  <a:t> at </a:t>
                </a:r>
                <a:r>
                  <a:rPr lang="en-GB" b="1"/>
                  <a:t>512 mm²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C230DC-8F3F-5EDF-63DD-4875C60B20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>
                <a:blip r:embed="rId2"/>
                <a:stretch>
                  <a:fillRect l="-1572" t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10197-21F9-B06D-7CDB-7437F0347DC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0BBC32-F30A-80C2-EACF-4C4E721791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7FC329C-0407-1857-2936-7A058046B242}"/>
              </a:ext>
            </a:extLst>
          </p:cNvPr>
          <p:cNvSpPr/>
          <p:nvPr/>
        </p:nvSpPr>
        <p:spPr>
          <a:xfrm rot="21338034">
            <a:off x="726167" y="4816831"/>
            <a:ext cx="9225804" cy="826287"/>
          </a:xfrm>
          <a:prstGeom prst="roundRect">
            <a:avLst/>
          </a:prstGeom>
          <a:solidFill>
            <a:schemeClr val="bg2">
              <a:alpha val="89000"/>
            </a:schemeClr>
          </a:solidFill>
          <a:ln w="635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noProof="0">
                <a:solidFill>
                  <a:schemeClr val="accent1"/>
                </a:solidFill>
                <a:cs typeface="Arial Narrow" panose="020B0604020202020204" pitchFamily="34" charset="0"/>
              </a:rPr>
              <a:t>Main takeaway:</a:t>
            </a:r>
            <a:br>
              <a:rPr lang="en-US" b="1" noProof="0">
                <a:solidFill>
                  <a:schemeClr val="accent1"/>
                </a:solidFill>
                <a:cs typeface="Arial Narrow" panose="020B0604020202020204" pitchFamily="34" charset="0"/>
              </a:rPr>
            </a:br>
            <a:r>
              <a:rPr lang="en-US" b="1" noProof="0">
                <a:solidFill>
                  <a:schemeClr val="accent1"/>
                </a:solidFill>
                <a:cs typeface="Arial Narrow" panose="020B0604020202020204" pitchFamily="34" charset="0"/>
              </a:rPr>
              <a:t>low-latency synchronization can be a first-class architectural knob for scalable tiled manycores</a:t>
            </a:r>
            <a:endParaRPr lang="en-US" i="0" cap="none" spc="0" noProof="0">
              <a:ln>
                <a:noFill/>
              </a:ln>
              <a:solidFill>
                <a:schemeClr val="accent1"/>
              </a:solidFill>
              <a:effectLst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97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1F8F3A-90FD-548A-69E2-8E20ECF87E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771" y="2830797"/>
            <a:ext cx="4946560" cy="820347"/>
          </a:xfrm>
        </p:spPr>
        <p:txBody>
          <a:bodyPr/>
          <a:lstStyle/>
          <a:p>
            <a:r>
              <a:rPr lang="en-US" b="1">
                <a:latin typeface="+mj-lt"/>
                <a:ea typeface="Roboto Light"/>
                <a:cs typeface="Calibri Light"/>
              </a:rPr>
              <a:t>Victor Isachi </a:t>
            </a:r>
            <a:r>
              <a:rPr lang="en-US" b="1">
                <a:latin typeface="+mj-lt"/>
                <a:ea typeface="Roboto Light"/>
                <a:cs typeface="Calibri Light"/>
                <a:hlinkClick r:id="rId2"/>
              </a:rPr>
              <a:t>victor.isachi@unib</a:t>
            </a:r>
            <a:r>
              <a:rPr lang="en-US" b="1">
                <a:solidFill>
                  <a:srgbClr val="FFFFFF"/>
                </a:solidFill>
                <a:latin typeface="Calibri"/>
                <a:ea typeface="Roboto Light"/>
                <a:cs typeface="Calibri Light"/>
                <a:hlinkClick r:id="rId2"/>
              </a:rPr>
              <a:t>o</a:t>
            </a:r>
            <a:r>
              <a:rPr lang="en-US" b="1">
                <a:latin typeface="+mj-lt"/>
                <a:ea typeface="Roboto Light"/>
                <a:cs typeface="Calibri Light"/>
                <a:hlinkClick r:id="rId2"/>
              </a:rPr>
              <a:t>.it</a:t>
            </a:r>
            <a:endParaRPr lang="en-US">
              <a:solidFill>
                <a:schemeClr val="tx1"/>
              </a:solidFill>
              <a:latin typeface="Calibri Light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BAEF0F8-B823-E11C-0DBC-12DA4A263951}"/>
              </a:ext>
            </a:extLst>
          </p:cNvPr>
          <p:cNvSpPr txBox="1">
            <a:spLocks/>
          </p:cNvSpPr>
          <p:nvPr/>
        </p:nvSpPr>
        <p:spPr>
          <a:xfrm>
            <a:off x="286678" y="1191467"/>
            <a:ext cx="5935797" cy="856404"/>
          </a:xfrm>
          <a:prstGeom prst="rect">
            <a:avLst/>
          </a:prstGeom>
        </p:spPr>
        <p:txBody>
          <a:bodyPr vert="horz" lIns="0" tIns="46800" rIns="0" bIns="45720" rtlCol="0" anchor="t">
            <a:no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None/>
              <a:defRPr sz="2000" b="0" i="0" kern="1200">
                <a:solidFill>
                  <a:schemeClr val="bg2"/>
                </a:solidFill>
                <a:latin typeface="Calibri Light" panose="020F0302020204030204" pitchFamily="34" charset="0"/>
                <a:ea typeface="Roboto Light" panose="02000000000000000000" pitchFamily="2" charset="0"/>
                <a:cs typeface="Calibri Light" panose="020F0302020204030204" pitchFamily="34" charset="0"/>
              </a:defRPr>
            </a:lvl1pPr>
            <a:lvl2pPr marL="504000" indent="-216004" algn="l" defTabSz="7200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720000" indent="-216004" algn="l" defTabSz="864017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936000" indent="-216004" algn="l" defTabSz="86401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152000" indent="-216004" algn="l" defTabSz="86401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>
                <a:solidFill>
                  <a:srgbClr val="FFFFFF"/>
                </a:solidFill>
                <a:latin typeface="Calibri"/>
                <a:ea typeface="Roboto Light"/>
                <a:cs typeface="Calibri Light"/>
              </a:rPr>
              <a:t>Thank You! Questions?</a:t>
            </a:r>
            <a:endParaRPr lang="en-US" sz="4400" b="1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5498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2F3F2-232B-753D-C357-A70CCB78F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071" y="170391"/>
            <a:ext cx="10080000" cy="620851"/>
          </a:xfrm>
        </p:spPr>
        <p:txBody>
          <a:bodyPr anchor="ctr">
            <a:normAutofit/>
          </a:bodyPr>
          <a:lstStyle/>
          <a:p>
            <a:r>
              <a:rPr lang="en-GB"/>
              <a:t>Introduction: Tiled Many-Core Platforms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585019-08B3-C6FA-F561-5878CB5F2924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299067" y="936000"/>
                <a:ext cx="10046839" cy="3149863"/>
              </a:xfrm>
            </p:spPr>
            <p:txBody>
              <a:bodyPr vert="horz" lIns="0" tIns="46800" rIns="0" bIns="45720" rtlCol="0">
                <a:normAutofit/>
              </a:bodyPr>
              <a:lstStyle/>
              <a:p>
                <a:pPr marL="287655" indent="-287655">
                  <a:lnSpc>
                    <a:spcPct val="90000"/>
                  </a:lnSpc>
                </a:pPr>
                <a:r>
                  <a:rPr lang="en-GB" sz="2000"/>
                  <a:t>There has been a proliferation of tiled many-core architectures in recent years:</a:t>
                </a:r>
              </a:p>
              <a:p>
                <a:pPr marL="503651" lvl="1" indent="-287655">
                  <a:lnSpc>
                    <a:spcPct val="90000"/>
                  </a:lnSpc>
                </a:pPr>
                <a:r>
                  <a:rPr lang="en-GB"/>
                  <a:t>Cerebras</a:t>
                </a:r>
              </a:p>
              <a:p>
                <a:pPr marL="503651" lvl="1" indent="-287655">
                  <a:lnSpc>
                    <a:spcPct val="90000"/>
                  </a:lnSpc>
                </a:pPr>
                <a:r>
                  <a:rPr lang="en-GB"/>
                  <a:t>Tesla</a:t>
                </a:r>
              </a:p>
              <a:p>
                <a:pPr marL="503651" lvl="1" indent="-287655">
                  <a:lnSpc>
                    <a:spcPct val="90000"/>
                  </a:lnSpc>
                </a:pPr>
                <a:r>
                  <a:rPr lang="en-GB"/>
                  <a:t>Tenstorrent</a:t>
                </a:r>
              </a:p>
              <a:p>
                <a:pPr marL="503651" lvl="1" indent="-287655">
                  <a:lnSpc>
                    <a:spcPct val="90000"/>
                  </a:lnSpc>
                </a:pPr>
                <a:r>
                  <a:rPr lang="en-GB"/>
                  <a:t>Meta</a:t>
                </a:r>
              </a:p>
              <a:p>
                <a:pPr marL="503651" lvl="1" indent="-287655">
                  <a:lnSpc>
                    <a:spcPct val="90000"/>
                  </a:lnSpc>
                </a:pPr>
                <a:r>
                  <a:rPr lang="en-GB"/>
                  <a:t>HammerBlade</a:t>
                </a:r>
              </a:p>
              <a:p>
                <a:pPr marL="503651" lvl="1" indent="-287655">
                  <a:lnSpc>
                    <a:spcPct val="90000"/>
                  </a:lnSpc>
                </a:pPr>
                <a:r>
                  <a:rPr lang="en-GB"/>
                  <a:t>ESP</a:t>
                </a:r>
              </a:p>
              <a:p>
                <a:pPr marL="503651" lvl="1" indent="-287655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⋮</m:t>
                    </m:r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585019-08B3-C6FA-F561-5878CB5F29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299067" y="936000"/>
                <a:ext cx="10046839" cy="3149863"/>
              </a:xfrm>
              <a:blipFill>
                <a:blip r:embed="rId2"/>
                <a:stretch>
                  <a:fillRect l="-1274" t="-2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5591D-67BE-DC29-BF37-ED24D3E9753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505907" y="6137853"/>
            <a:ext cx="6840000" cy="288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75B66-4A33-A877-9CDF-AD00399468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10422" y="6137082"/>
            <a:ext cx="540000" cy="288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3867F2A-E750-44E7-A740-D3E09DF683AD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91472C-0C20-36FE-FB0C-C13B8F461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656" y="1552408"/>
            <a:ext cx="5824766" cy="3821195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101E2B8C-A936-09C1-41CF-A899D9043155}"/>
              </a:ext>
            </a:extLst>
          </p:cNvPr>
          <p:cNvSpPr txBox="1"/>
          <p:nvPr/>
        </p:nvSpPr>
        <p:spPr>
          <a:xfrm>
            <a:off x="5085656" y="5571062"/>
            <a:ext cx="4828173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Lie, Sean. "</a:t>
            </a:r>
            <a:r>
              <a:rPr lang="en-US" sz="900" b="1">
                <a:solidFill>
                  <a:schemeClr val="bg1">
                    <a:lumMod val="75000"/>
                  </a:schemeClr>
                </a:solidFill>
              </a:rPr>
              <a:t>Cerebras architecture deep dive: First look inside the hardware/software co-design for deep learning.</a:t>
            </a:r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" </a:t>
            </a:r>
            <a:r>
              <a:rPr lang="en-US" sz="900" i="1" err="1">
                <a:solidFill>
                  <a:schemeClr val="bg1">
                    <a:lumMod val="75000"/>
                  </a:schemeClr>
                </a:solidFill>
              </a:rPr>
              <a:t>Ieee</a:t>
            </a:r>
            <a:r>
              <a:rPr lang="en-US" sz="900" i="1">
                <a:solidFill>
                  <a:schemeClr val="bg1">
                    <a:lumMod val="75000"/>
                  </a:schemeClr>
                </a:solidFill>
              </a:rPr>
              <a:t> Micro</a:t>
            </a:r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 43.3 (2023): 18-30.</a:t>
            </a:r>
            <a:endParaRPr lang="en-US" sz="900">
              <a:solidFill>
                <a:schemeClr val="bg1">
                  <a:lumMod val="75000"/>
                </a:schemeClr>
              </a:solidFill>
              <a:ea typeface="Roboto Light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7EF17C-2F23-B4E8-F368-69DB15DB9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038" y="1552407"/>
            <a:ext cx="5729384" cy="3821195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5C1271EE-3C20-A3A4-F8FF-E02FF62934A9}"/>
              </a:ext>
            </a:extLst>
          </p:cNvPr>
          <p:cNvSpPr txBox="1"/>
          <p:nvPr/>
        </p:nvSpPr>
        <p:spPr>
          <a:xfrm>
            <a:off x="5085656" y="5570435"/>
            <a:ext cx="4828173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err="1">
                <a:solidFill>
                  <a:schemeClr val="bg1">
                    <a:lumMod val="75000"/>
                  </a:schemeClr>
                </a:solidFill>
              </a:rPr>
              <a:t>Talpes</a:t>
            </a:r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, Emil, Douglas Williams, and Debjit Das Sarma. "</a:t>
            </a:r>
            <a:r>
              <a:rPr lang="en-US" sz="900" b="1">
                <a:solidFill>
                  <a:schemeClr val="bg1">
                    <a:lumMod val="75000"/>
                  </a:schemeClr>
                </a:solidFill>
              </a:rPr>
              <a:t>Dojo: The microarchitecture of tesla’s exa-scale computer.</a:t>
            </a:r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" </a:t>
            </a:r>
            <a:r>
              <a:rPr lang="en-US" sz="900" i="1">
                <a:solidFill>
                  <a:schemeClr val="bg1">
                    <a:lumMod val="75000"/>
                  </a:schemeClr>
                </a:solidFill>
              </a:rPr>
              <a:t>2022 IEEE Hot Chips 34 Symposium (HCS). IEEE</a:t>
            </a:r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, 2022.</a:t>
            </a:r>
            <a:endParaRPr lang="en-US" sz="900">
              <a:solidFill>
                <a:schemeClr val="bg1">
                  <a:lumMod val="75000"/>
                </a:schemeClr>
              </a:solidFill>
              <a:ea typeface="Roboto Light" panose="020000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5FCE86-E20E-C399-8A79-0151EBFDD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906" y="1551780"/>
            <a:ext cx="7404515" cy="2067779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id="{576E72F0-7687-9C1B-AB61-BDC232055200}"/>
              </a:ext>
            </a:extLst>
          </p:cNvPr>
          <p:cNvSpPr txBox="1"/>
          <p:nvPr/>
        </p:nvSpPr>
        <p:spPr>
          <a:xfrm>
            <a:off x="5085656" y="5569808"/>
            <a:ext cx="4828173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Vasiljevic, Jasmina, and Davor </a:t>
            </a:r>
            <a:r>
              <a:rPr lang="en-US" sz="900" err="1">
                <a:solidFill>
                  <a:schemeClr val="bg1">
                    <a:lumMod val="75000"/>
                  </a:schemeClr>
                </a:solidFill>
              </a:rPr>
              <a:t>Capalija</a:t>
            </a:r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. "</a:t>
            </a:r>
            <a:r>
              <a:rPr lang="en-US" sz="900" b="1">
                <a:solidFill>
                  <a:schemeClr val="bg1">
                    <a:lumMod val="75000"/>
                  </a:schemeClr>
                </a:solidFill>
              </a:rPr>
              <a:t>Blackhole &amp; TT-</a:t>
            </a:r>
            <a:r>
              <a:rPr lang="en-US" sz="900" b="1" err="1">
                <a:solidFill>
                  <a:schemeClr val="bg1">
                    <a:lumMod val="75000"/>
                  </a:schemeClr>
                </a:solidFill>
              </a:rPr>
              <a:t>Metalium</a:t>
            </a:r>
            <a:r>
              <a:rPr lang="en-US" sz="900" b="1">
                <a:solidFill>
                  <a:schemeClr val="bg1">
                    <a:lumMod val="75000"/>
                  </a:schemeClr>
                </a:solidFill>
              </a:rPr>
              <a:t>: The Standalone AI Computer and its Programming Model.</a:t>
            </a:r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" </a:t>
            </a:r>
            <a:r>
              <a:rPr lang="en-US" sz="900" i="1">
                <a:solidFill>
                  <a:schemeClr val="bg1">
                    <a:lumMod val="75000"/>
                  </a:schemeClr>
                </a:solidFill>
              </a:rPr>
              <a:t>HCS</a:t>
            </a:r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. 2024.</a:t>
            </a:r>
            <a:endParaRPr lang="en-US" sz="900">
              <a:solidFill>
                <a:schemeClr val="bg1">
                  <a:lumMod val="75000"/>
                </a:schemeClr>
              </a:solidFill>
              <a:ea typeface="Roboto Light" panose="020000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E4D605-5C6D-58C7-3D00-36DC0DABF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5406" y="1551779"/>
            <a:ext cx="3805016" cy="38205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3FB961-5832-5B69-EB13-65C15E59D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0818" y="1551780"/>
            <a:ext cx="3554294" cy="2067779"/>
          </a:xfrm>
          <a:prstGeom prst="rect">
            <a:avLst/>
          </a:prstGeom>
        </p:spPr>
      </p:pic>
      <p:sp>
        <p:nvSpPr>
          <p:cNvPr id="22" name="TextBox 2">
            <a:extLst>
              <a:ext uri="{FF2B5EF4-FFF2-40B4-BE49-F238E27FC236}">
                <a16:creationId xmlns:a16="http://schemas.microsoft.com/office/drawing/2014/main" id="{1C2D5111-0954-0F45-E79E-D475013B9882}"/>
              </a:ext>
            </a:extLst>
          </p:cNvPr>
          <p:cNvSpPr txBox="1"/>
          <p:nvPr/>
        </p:nvSpPr>
        <p:spPr>
          <a:xfrm>
            <a:off x="5085656" y="5568553"/>
            <a:ext cx="5502761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Coburn, Joel, et al. "</a:t>
            </a:r>
            <a:r>
              <a:rPr lang="en-US" sz="900" b="1">
                <a:solidFill>
                  <a:schemeClr val="bg1">
                    <a:lumMod val="75000"/>
                  </a:schemeClr>
                </a:solidFill>
              </a:rPr>
              <a:t>Meta's Second Generation AI Chip: Model-Chip Co-Design and </a:t>
            </a:r>
            <a:r>
              <a:rPr lang="en-US" sz="900" b="1" err="1">
                <a:solidFill>
                  <a:schemeClr val="bg1">
                    <a:lumMod val="75000"/>
                  </a:schemeClr>
                </a:solidFill>
              </a:rPr>
              <a:t>Productionization</a:t>
            </a:r>
            <a:r>
              <a:rPr lang="en-US" sz="900" b="1">
                <a:solidFill>
                  <a:schemeClr val="bg1">
                    <a:lumMod val="75000"/>
                  </a:schemeClr>
                </a:solidFill>
              </a:rPr>
              <a:t> Experiences.</a:t>
            </a:r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" </a:t>
            </a:r>
            <a:r>
              <a:rPr lang="en-US" sz="900" i="1">
                <a:solidFill>
                  <a:schemeClr val="bg1">
                    <a:lumMod val="75000"/>
                  </a:schemeClr>
                </a:solidFill>
              </a:rPr>
              <a:t>Proceedings of the 52nd Annual International Symposium on Computer Architecture</a:t>
            </a:r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. 2025.</a:t>
            </a:r>
            <a:endParaRPr lang="en-US" sz="900">
              <a:solidFill>
                <a:schemeClr val="bg1">
                  <a:lumMod val="75000"/>
                </a:schemeClr>
              </a:solidFill>
              <a:ea typeface="Roboto Light" panose="020000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1F0A98E-8068-C209-CDE1-ED72F0C910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818" y="1549270"/>
            <a:ext cx="7649603" cy="2980885"/>
          </a:xfrm>
          <a:prstGeom prst="rect">
            <a:avLst/>
          </a:prstGeom>
        </p:spPr>
      </p:pic>
      <p:sp>
        <p:nvSpPr>
          <p:cNvPr id="25" name="TextBox 2">
            <a:extLst>
              <a:ext uri="{FF2B5EF4-FFF2-40B4-BE49-F238E27FC236}">
                <a16:creationId xmlns:a16="http://schemas.microsoft.com/office/drawing/2014/main" id="{A93F4E4D-C14A-FCC6-1981-6ACC88313068}"/>
              </a:ext>
            </a:extLst>
          </p:cNvPr>
          <p:cNvSpPr txBox="1"/>
          <p:nvPr/>
        </p:nvSpPr>
        <p:spPr>
          <a:xfrm>
            <a:off x="5085656" y="5568553"/>
            <a:ext cx="5502761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Jung, Dai Cheol, et al. "</a:t>
            </a:r>
            <a:r>
              <a:rPr lang="en-US" sz="900" b="1">
                <a:solidFill>
                  <a:schemeClr val="bg1">
                    <a:lumMod val="75000"/>
                  </a:schemeClr>
                </a:solidFill>
              </a:rPr>
              <a:t>Scalable, programmable and dense: The </a:t>
            </a:r>
            <a:r>
              <a:rPr lang="en-US" sz="900" b="1" err="1">
                <a:solidFill>
                  <a:schemeClr val="bg1">
                    <a:lumMod val="75000"/>
                  </a:schemeClr>
                </a:solidFill>
              </a:rPr>
              <a:t>HammerBlade</a:t>
            </a:r>
            <a:r>
              <a:rPr lang="en-US" sz="900" b="1">
                <a:solidFill>
                  <a:schemeClr val="bg1">
                    <a:lumMod val="75000"/>
                  </a:schemeClr>
                </a:solidFill>
              </a:rPr>
              <a:t> open-source RISC-V manycore.</a:t>
            </a:r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" </a:t>
            </a:r>
            <a:r>
              <a:rPr lang="en-US" sz="900" i="1">
                <a:solidFill>
                  <a:schemeClr val="bg1">
                    <a:lumMod val="75000"/>
                  </a:schemeClr>
                </a:solidFill>
              </a:rPr>
              <a:t>2024 ACM/IEEE 51st Annual International Symposium on Computer Architecture (ISCA). </a:t>
            </a:r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IEEE, 2024.</a:t>
            </a:r>
            <a:endParaRPr lang="en-US" sz="900">
              <a:solidFill>
                <a:schemeClr val="bg1">
                  <a:lumMod val="75000"/>
                </a:schemeClr>
              </a:solidFill>
              <a:ea typeface="Roboto Light" panose="020000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04F0EF4-43CD-5D96-DECB-1A9DB4F2D4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2584" y="1383372"/>
            <a:ext cx="3314275" cy="4349279"/>
          </a:xfrm>
          <a:prstGeom prst="rect">
            <a:avLst/>
          </a:prstGeom>
        </p:spPr>
      </p:pic>
      <p:sp>
        <p:nvSpPr>
          <p:cNvPr id="28" name="TextBox 2">
            <a:extLst>
              <a:ext uri="{FF2B5EF4-FFF2-40B4-BE49-F238E27FC236}">
                <a16:creationId xmlns:a16="http://schemas.microsoft.com/office/drawing/2014/main" id="{A32B0546-E912-79B1-54F3-665275591F68}"/>
              </a:ext>
            </a:extLst>
          </p:cNvPr>
          <p:cNvSpPr txBox="1"/>
          <p:nvPr/>
        </p:nvSpPr>
        <p:spPr>
          <a:xfrm>
            <a:off x="4063731" y="5803739"/>
            <a:ext cx="5502761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err="1">
                <a:solidFill>
                  <a:schemeClr val="bg1">
                    <a:lumMod val="75000"/>
                  </a:schemeClr>
                </a:solidFill>
              </a:rPr>
              <a:t>Tombesi</a:t>
            </a:r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, Gabriele, et al. "</a:t>
            </a:r>
            <a:r>
              <a:rPr lang="en-US" sz="900" b="1">
                <a:solidFill>
                  <a:schemeClr val="bg1">
                    <a:lumMod val="75000"/>
                  </a:schemeClr>
                </a:solidFill>
              </a:rPr>
              <a:t>Teaching Collaborative SoC Engineering with HLS-Based Accelerator Design and Agile System-Level Integration.</a:t>
            </a:r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" </a:t>
            </a:r>
            <a:r>
              <a:rPr lang="en-US" sz="900" i="1">
                <a:solidFill>
                  <a:schemeClr val="bg1">
                    <a:lumMod val="75000"/>
                  </a:schemeClr>
                </a:solidFill>
              </a:rPr>
              <a:t>Proceedings of the Workshop on Computer Architecture Education.</a:t>
            </a:r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 2025.</a:t>
            </a:r>
            <a:endParaRPr lang="en-US" sz="900">
              <a:solidFill>
                <a:schemeClr val="bg1">
                  <a:lumMod val="75000"/>
                </a:schemeClr>
              </a:solidFill>
              <a:ea typeface="Roboto Light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5500F300-8771-C768-4F35-EE499D81E6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071" y="3910342"/>
                <a:ext cx="5729384" cy="2067779"/>
              </a:xfrm>
              <a:prstGeom prst="rect">
                <a:avLst/>
              </a:prstGeom>
            </p:spPr>
            <p:txBody>
              <a:bodyPr vert="horz" lIns="0" tIns="46800" rIns="0" bIns="45720" rtlCol="0">
                <a:normAutofit fontScale="92500" lnSpcReduction="20000"/>
              </a:bodyPr>
              <a:lstStyle>
                <a:lvl1pPr marL="288004" indent="-288004" algn="l" defTabSz="7200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90000"/>
                  <a:buFont typeface="Arial" panose="020B0604020202020204" pitchFamily="34" charset="0"/>
                  <a:buChar char="•"/>
                  <a:defRPr sz="2400" b="1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1pPr>
                <a:lvl2pPr marL="504000" indent="-216004" algn="l" defTabSz="7200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90000"/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2pPr>
                <a:lvl3pPr marL="720000" indent="-216004" algn="l" defTabSz="864017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90000"/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3pPr>
                <a:lvl4pPr marL="936000" indent="-216004" algn="l" defTabSz="864017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>
                    <a:schemeClr val="tx1"/>
                  </a:buClr>
                  <a:buSzPct val="90000"/>
                  <a:buFont typeface="Arial" panose="020B0604020202020204" pitchFamily="34" charset="0"/>
                  <a:buChar char="•"/>
                  <a:defRPr sz="12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4pPr>
                <a:lvl5pPr marL="1152000" indent="-216004" algn="l" defTabSz="864017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>
                    <a:schemeClr val="tx1"/>
                  </a:buClr>
                  <a:buSzPct val="90000"/>
                  <a:buFont typeface="Arial" panose="020B0604020202020204" pitchFamily="34" charset="0"/>
                  <a:buChar char="•"/>
                  <a:defRPr sz="11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7655" indent="-287655">
                  <a:lnSpc>
                    <a:spcPct val="90000"/>
                  </a:lnSpc>
                </a:pPr>
                <a:r>
                  <a:rPr lang="en-GB" sz="2000"/>
                  <a:t>These architectures need to configure tightly-coupled design-space knobs:</a:t>
                </a:r>
              </a:p>
              <a:p>
                <a:pPr marL="503651" lvl="1" indent="-287655">
                  <a:lnSpc>
                    <a:spcPct val="90000"/>
                  </a:lnSpc>
                </a:pPr>
                <a:r>
                  <a:rPr lang="en-GB" b="1"/>
                  <a:t>Number of tiles</a:t>
                </a:r>
                <a:r>
                  <a:rPr lang="en-GB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GB"/>
                  <a:t> parallel resources, coordination overhead</a:t>
                </a:r>
              </a:p>
              <a:p>
                <a:pPr marL="503651" lvl="1" indent="-287655">
                  <a:lnSpc>
                    <a:spcPct val="90000"/>
                  </a:lnSpc>
                </a:pPr>
                <a:r>
                  <a:rPr lang="en-GB" b="1"/>
                  <a:t>Tile-local memory size</a:t>
                </a:r>
                <a:r>
                  <a:rPr lang="en-GB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GB"/>
                  <a:t> workload granularity, data reuse</a:t>
                </a:r>
              </a:p>
              <a:p>
                <a:pPr marL="503651" lvl="1" indent="-287655">
                  <a:lnSpc>
                    <a:spcPct val="90000"/>
                  </a:lnSpc>
                </a:pPr>
                <a:r>
                  <a:rPr lang="en-GB"/>
                  <a:t>On a fixed </a:t>
                </a:r>
                <a:r>
                  <a:rPr lang="en-GB" b="1"/>
                  <a:t>silicon budget</a:t>
                </a:r>
                <a:r>
                  <a:rPr lang="en-GB"/>
                  <a:t> these cannot be optimized independently</a:t>
                </a:r>
              </a:p>
              <a:p>
                <a:pPr marL="503555" lvl="1" indent="-215900">
                  <a:lnSpc>
                    <a:spcPct val="90000"/>
                  </a:lnSpc>
                  <a:buFont typeface="Courier New" panose="020B0604020202020204" pitchFamily="34" charset="0"/>
                  <a:buChar char="o"/>
                </a:pPr>
                <a:endParaRPr lang="en-GB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5500F300-8771-C768-4F35-EE499D81E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71" y="3910342"/>
                <a:ext cx="5729384" cy="2067779"/>
              </a:xfrm>
              <a:prstGeom prst="rect">
                <a:avLst/>
              </a:prstGeom>
              <a:blipFill>
                <a:blip r:embed="rId10"/>
                <a:stretch>
                  <a:fillRect l="-2234" t="-4706" r="-2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851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  <p:bldP spid="17" grpId="0"/>
      <p:bldP spid="17" grpId="1"/>
      <p:bldP spid="22" grpId="0"/>
      <p:bldP spid="22" grpId="1"/>
      <p:bldP spid="25" grpId="0"/>
      <p:bldP spid="25" grpId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931F2-0DB4-1997-673A-5EFA30D3C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Roboto"/>
                <a:cs typeface="Roboto"/>
              </a:rPr>
              <a:t>Introduction: Many-Core Synchronization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3A0DEB-745C-B51F-8C88-FE0E7348DA19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/>
            <p:txBody>
              <a:bodyPr/>
              <a:lstStyle/>
              <a:p>
                <a:r>
                  <a:rPr lang="en-GB"/>
                  <a:t>Partitioning workloads between tiles might require coordination that manifests as synchronization overhead</a:t>
                </a:r>
              </a:p>
              <a:p>
                <a:pPr lvl="1"/>
                <a:r>
                  <a:rPr lang="en-GB"/>
                  <a:t>Access to shared resources (e.g. </a:t>
                </a:r>
                <a:r>
                  <a:rPr lang="en-GB" b="1"/>
                  <a:t>locks</a:t>
                </a:r>
                <a:r>
                  <a:rPr lang="en-GB"/>
                  <a:t>, </a:t>
                </a:r>
                <a:r>
                  <a:rPr lang="en-GB" b="1"/>
                  <a:t>semaphores</a:t>
                </a:r>
                <a:r>
                  <a:rPr lang="en-GB"/>
                  <a:t>)</a:t>
                </a:r>
              </a:p>
              <a:p>
                <a:pPr lvl="1"/>
                <a:r>
                  <a:rPr lang="en-GB"/>
                  <a:t>Rendezvous points in control flow (e.g. </a:t>
                </a:r>
                <a:r>
                  <a:rPr lang="en-GB" b="1"/>
                  <a:t>barriers</a:t>
                </a:r>
                <a:r>
                  <a:rPr lang="en-GB"/>
                  <a:t>)</a:t>
                </a:r>
              </a:p>
              <a:p>
                <a:r>
                  <a:rPr lang="en-GB"/>
                  <a:t>Standard approaches based on AMOs and/or LR/SC add little HW overhead at a high latency cost:</a:t>
                </a:r>
              </a:p>
              <a:p>
                <a:pPr lvl="1"/>
                <a:r>
                  <a:rPr lang="en-GB" b="1"/>
                  <a:t>Reuse</a:t>
                </a:r>
                <a:r>
                  <a:rPr lang="en-GB"/>
                  <a:t> existing HW resources (e.g. </a:t>
                </a:r>
                <a:r>
                  <a:rPr lang="en-GB" b="1"/>
                  <a:t>interconnect</a:t>
                </a:r>
                <a:r>
                  <a:rPr lang="en-GB"/>
                  <a:t>)</a:t>
                </a:r>
              </a:p>
              <a:p>
                <a:pPr lvl="1"/>
                <a:r>
                  <a:rPr lang="en-GB"/>
                  <a:t>Efficient </a:t>
                </a:r>
                <a:r>
                  <a:rPr lang="en-GB" b="1"/>
                  <a:t>algorithms</a:t>
                </a:r>
                <a:r>
                  <a:rPr lang="en-GB"/>
                  <a:t> exist (e.g. </a:t>
                </a:r>
                <a:r>
                  <a:rPr lang="en-GB" b="1" i="1"/>
                  <a:t>Lock Queue </a:t>
                </a:r>
                <a:r>
                  <a:rPr lang="en-GB"/>
                  <a:t>for locks and </a:t>
                </a:r>
                <a:r>
                  <a:rPr lang="en-GB" b="1" i="1"/>
                  <a:t>Aggregation Trees </a:t>
                </a:r>
                <a:r>
                  <a:rPr lang="en-GB"/>
                  <a:t>for barriers) but scale with the number of tiles</a:t>
                </a:r>
              </a:p>
              <a:p>
                <a:pPr lvl="1"/>
                <a:r>
                  <a:rPr lang="en-GB" b="1"/>
                  <a:t>Synchronization-induced performance loss </a:t>
                </a:r>
                <a:r>
                  <a:rPr lang="en-GB"/>
                  <a:t>tends to increase with tile count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GB"/>
                  <a:t> can become significant especially in workloads that require </a:t>
                </a:r>
                <a:r>
                  <a:rPr lang="en-GB" b="1"/>
                  <a:t>fine-grained synchronization</a:t>
                </a:r>
              </a:p>
              <a:p>
                <a:r>
                  <a:rPr lang="en-GB"/>
                  <a:t>Dedicated synchronization HW can reduce latency at a silicon cost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3A0DEB-745C-B51F-8C88-FE0E7348DA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>
                <a:blip r:embed="rId2"/>
                <a:stretch>
                  <a:fillRect l="-1572" t="-935" r="-1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2BE5C-0420-4138-8130-ABE7FC0084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4C81F-CF54-7D0B-75FA-876A78D372C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618EDA7E-1EFF-C2C3-A8D9-C2258FAA6A9E}"/>
              </a:ext>
            </a:extLst>
          </p:cNvPr>
          <p:cNvSpPr txBox="1"/>
          <p:nvPr/>
        </p:nvSpPr>
        <p:spPr>
          <a:xfrm>
            <a:off x="4063731" y="5803739"/>
            <a:ext cx="5502761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Culler, David, Jaswinder Pal Singh, and Anoop Gupta. “</a:t>
            </a:r>
            <a:r>
              <a:rPr lang="en-US" sz="900" b="1">
                <a:solidFill>
                  <a:schemeClr val="bg1">
                    <a:lumMod val="75000"/>
                  </a:schemeClr>
                </a:solidFill>
              </a:rPr>
              <a:t>Parallel computer architecture: a hardware/software approach.</a:t>
            </a:r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” ‘</a:t>
            </a:r>
            <a:r>
              <a:rPr lang="en-US" sz="900" i="1">
                <a:solidFill>
                  <a:schemeClr val="bg1">
                    <a:lumMod val="75000"/>
                  </a:schemeClr>
                </a:solidFill>
              </a:rPr>
              <a:t>Gulf Professional Publishing</a:t>
            </a:r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, 1999.</a:t>
            </a:r>
            <a:endParaRPr lang="en-US" sz="900">
              <a:solidFill>
                <a:schemeClr val="bg1">
                  <a:lumMod val="75000"/>
                </a:schemeClr>
              </a:solidFill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56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7085B-02FB-D5F4-BEF6-8978B9F70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C1320-0941-E03C-3586-A5F98CB67A0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IT" i="1">
                <a:solidFill>
                  <a:schemeClr val="accent5"/>
                </a:solidFill>
              </a:rPr>
              <a:t>Key Questions</a:t>
            </a:r>
            <a:r>
              <a:rPr lang="en-IT"/>
              <a:t>:</a:t>
            </a:r>
          </a:p>
          <a:p>
            <a:r>
              <a:rPr lang="en-IT"/>
              <a:t>How should tile count and tile-local memory size be chosen?</a:t>
            </a:r>
          </a:p>
          <a:p>
            <a:pPr lvl="1"/>
            <a:r>
              <a:rPr lang="en-IT"/>
              <a:t>Practical designs are constrained by a silicon budget</a:t>
            </a:r>
          </a:p>
          <a:p>
            <a:r>
              <a:rPr lang="en-IT"/>
              <a:t>When (if ever) is dedicating silicon to synchronization resources advantageous?</a:t>
            </a:r>
          </a:p>
          <a:p>
            <a:pPr lvl="1"/>
            <a:r>
              <a:rPr lang="en-IT"/>
              <a:t>Does this affect the optimal tile count and tile-local memory configuration?</a:t>
            </a:r>
          </a:p>
          <a:p>
            <a:pPr marL="0" indent="0">
              <a:buNone/>
            </a:pPr>
            <a:r>
              <a:rPr lang="en-IT" i="1">
                <a:solidFill>
                  <a:schemeClr val="accent5"/>
                </a:solidFill>
              </a:rPr>
              <a:t>Our Approach</a:t>
            </a:r>
            <a:r>
              <a:rPr lang="en-IT"/>
              <a:t>:</a:t>
            </a:r>
          </a:p>
          <a:p>
            <a:r>
              <a:rPr lang="en-IT"/>
              <a:t>Analytical models for area and runtime</a:t>
            </a:r>
          </a:p>
          <a:p>
            <a:pPr lvl="1"/>
            <a:r>
              <a:rPr lang="en-IT"/>
              <a:t>Full simulation-based study can be infeasible</a:t>
            </a:r>
          </a:p>
          <a:p>
            <a:pPr lvl="1"/>
            <a:r>
              <a:rPr lang="en-IT"/>
              <a:t>Adapted (gray-box style) to a real open-source platform</a:t>
            </a:r>
          </a:p>
          <a:p>
            <a:r>
              <a:rPr lang="en-IT"/>
              <a:t>Focus on optimizing performance (GFLOPS) at a given area budget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2B070-7220-6892-C399-06BB205AC1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0A552-C2C9-D194-053D-6AEAC4047B0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7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471A2-9A1F-DA40-1C4A-6FD2B703A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Roboto"/>
                <a:cs typeface="Roboto"/>
              </a:rPr>
              <a:t>MAGIA</a:t>
            </a:r>
            <a:endParaRPr lang="en-GB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D69712D-6575-4C77-DB6F-77E74A492A7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68596" y="935863"/>
            <a:ext cx="4945848" cy="441546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C0570-1F5B-E7F6-03D3-0E045302B09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10B9B-1533-AB99-E431-413CF7FF9E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Arrow: Pentagon 34">
            <a:extLst>
              <a:ext uri="{FF2B5EF4-FFF2-40B4-BE49-F238E27FC236}">
                <a16:creationId xmlns:a16="http://schemas.microsoft.com/office/drawing/2014/main" id="{2C469C2C-A40D-CCFB-FDDC-0A7CBFE09F1F}"/>
              </a:ext>
            </a:extLst>
          </p:cNvPr>
          <p:cNvSpPr/>
          <p:nvPr/>
        </p:nvSpPr>
        <p:spPr>
          <a:xfrm>
            <a:off x="0" y="5158847"/>
            <a:ext cx="6840000" cy="834248"/>
          </a:xfrm>
          <a:prstGeom prst="homePlate">
            <a:avLst>
              <a:gd name="adj" fmla="val 4360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10" name="TextBox 35">
            <a:extLst>
              <a:ext uri="{FF2B5EF4-FFF2-40B4-BE49-F238E27FC236}">
                <a16:creationId xmlns:a16="http://schemas.microsoft.com/office/drawing/2014/main" id="{24A5D576-665E-154D-98D7-C1CE87070991}"/>
              </a:ext>
            </a:extLst>
          </p:cNvPr>
          <p:cNvSpPr txBox="1"/>
          <p:nvPr/>
        </p:nvSpPr>
        <p:spPr>
          <a:xfrm>
            <a:off x="270065" y="5351325"/>
            <a:ext cx="5463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i="0">
                <a:solidFill>
                  <a:schemeClr val="bg2"/>
                </a:solidFill>
                <a:effectLst/>
                <a:latin typeface="Consolas" panose="020B0609020204030204" pitchFamily="49" charset="0"/>
                <a:ea typeface="Roboto Light" panose="02000000000000000000" pitchFamily="2" charset="0"/>
              </a:rPr>
              <a:t>github.com/pulp-platform/</a:t>
            </a:r>
            <a:r>
              <a:rPr lang="en-US" sz="2400">
                <a:solidFill>
                  <a:schemeClr val="bg2"/>
                </a:solidFill>
                <a:latin typeface="Consolas" panose="020B0609020204030204" pitchFamily="49" charset="0"/>
                <a:ea typeface="Roboto Light" panose="02000000000000000000" pitchFamily="2" charset="0"/>
              </a:rPr>
              <a:t>MAGIA</a:t>
            </a:r>
          </a:p>
        </p:txBody>
      </p:sp>
      <p:pic>
        <p:nvPicPr>
          <p:cNvPr id="11" name="Graphic 36">
            <a:extLst>
              <a:ext uri="{FF2B5EF4-FFF2-40B4-BE49-F238E27FC236}">
                <a16:creationId xmlns:a16="http://schemas.microsoft.com/office/drawing/2014/main" id="{BCF3EC3E-BA44-750B-41CC-BE80AB9FBB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63345" y="5270719"/>
            <a:ext cx="610503" cy="6105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16E54F-6C4E-38A4-6D2C-B00144FA3232}"/>
              </a:ext>
            </a:extLst>
          </p:cNvPr>
          <p:cNvSpPr txBox="1"/>
          <p:nvPr/>
        </p:nvSpPr>
        <p:spPr>
          <a:xfrm>
            <a:off x="2286000" y="268141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720000"/>
            <a:endParaRPr lang="en-IT" sz="2400" b="0" i="0">
              <a:solidFill>
                <a:schemeClr val="accent1"/>
              </a:solidFill>
              <a:latin typeface="+mn-lt"/>
              <a:cs typeface="Arial Narrow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857319D-03BD-EE44-B829-83AA0D982D48}"/>
              </a:ext>
            </a:extLst>
          </p:cNvPr>
          <p:cNvSpPr txBox="1">
            <a:spLocks/>
          </p:cNvSpPr>
          <p:nvPr/>
        </p:nvSpPr>
        <p:spPr>
          <a:xfrm>
            <a:off x="299069" y="936000"/>
            <a:ext cx="6174779" cy="4222750"/>
          </a:xfrm>
          <a:prstGeom prst="rect">
            <a:avLst/>
          </a:prstGeom>
        </p:spPr>
        <p:txBody>
          <a:bodyPr vert="horz" lIns="0" tIns="46800" rIns="0" bIns="45720" rtlCol="0">
            <a:noAutofit/>
          </a:bodyPr>
          <a:lstStyle>
            <a:lvl1pPr marL="288004" indent="-288004" algn="l" defTabSz="720000" rtl="0" eaLnBrk="1" latinLnBrk="0" hangingPunct="1">
              <a:lnSpc>
                <a:spcPct val="100000"/>
              </a:lnSpc>
              <a:spcBef>
                <a:spcPts val="1200"/>
              </a:spcBef>
              <a:buClrTx/>
              <a:buSzPct val="90000"/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504000" indent="-216004" algn="l" defTabSz="7200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720000" indent="-216004" algn="l" defTabSz="864017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9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936000" indent="-216004" algn="l" defTabSz="864017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90000"/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152000" indent="-216004" algn="l" defTabSz="864017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90000"/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T"/>
              <a:t>MAGIA is an open-source tiled many-core platform</a:t>
            </a:r>
          </a:p>
          <a:p>
            <a:r>
              <a:rPr lang="en-IT"/>
              <a:t>Each tile features:</a:t>
            </a:r>
          </a:p>
          <a:p>
            <a:pPr lvl="1"/>
            <a:r>
              <a:rPr lang="en-GB"/>
              <a:t>Lightweight </a:t>
            </a:r>
            <a:r>
              <a:rPr lang="en-GB" b="1"/>
              <a:t>RV32IMAFC</a:t>
            </a:r>
            <a:r>
              <a:rPr lang="en-GB"/>
              <a:t> </a:t>
            </a:r>
            <a:r>
              <a:rPr lang="en-GB" b="1"/>
              <a:t>RISC-V</a:t>
            </a:r>
            <a:r>
              <a:rPr lang="en-GB"/>
              <a:t> control core with 16 KiB of I$, FPU, EU and CV-X-IF - </a:t>
            </a:r>
            <a:r>
              <a:rPr lang="en-GB" b="1"/>
              <a:t>cv32e40x</a:t>
            </a:r>
            <a:r>
              <a:rPr lang="en-GB"/>
              <a:t>  </a:t>
            </a:r>
            <a:endParaRPr lang="en-IT"/>
          </a:p>
          <a:p>
            <a:pPr lvl="1"/>
            <a:r>
              <a:rPr lang="en-IT"/>
              <a:t>Tile-local L1 </a:t>
            </a:r>
            <a:r>
              <a:rPr lang="en-IT" b="1"/>
              <a:t>SPM</a:t>
            </a:r>
            <a:r>
              <a:rPr lang="en-IT"/>
              <a:t> (up to 1 MiB) - TCDM</a:t>
            </a:r>
          </a:p>
          <a:p>
            <a:pPr lvl="1"/>
            <a:r>
              <a:rPr lang="en-IT"/>
              <a:t>8x8 semi-systolic </a:t>
            </a:r>
            <a:r>
              <a:rPr lang="en-IT" b="1"/>
              <a:t>GEMM</a:t>
            </a:r>
            <a:r>
              <a:rPr lang="en-IT"/>
              <a:t> </a:t>
            </a:r>
            <a:r>
              <a:rPr lang="en-IT" b="1"/>
              <a:t>accelerator</a:t>
            </a:r>
            <a:r>
              <a:rPr lang="en-IT"/>
              <a:t> - </a:t>
            </a:r>
            <a:r>
              <a:rPr lang="en-IT" b="1"/>
              <a:t>RedMulE</a:t>
            </a:r>
          </a:p>
          <a:p>
            <a:pPr lvl="1"/>
            <a:r>
              <a:rPr lang="en-IT"/>
              <a:t>4 transprecision 32-bit FPU </a:t>
            </a:r>
            <a:r>
              <a:rPr lang="en-IT" b="1"/>
              <a:t>VPU</a:t>
            </a:r>
            <a:r>
              <a:rPr lang="en-IT"/>
              <a:t> - </a:t>
            </a:r>
            <a:r>
              <a:rPr lang="en-IT" b="1"/>
              <a:t>Spatz</a:t>
            </a:r>
          </a:p>
          <a:p>
            <a:pPr lvl="1"/>
            <a:r>
              <a:rPr lang="en-IT" b="1"/>
              <a:t>256-bit AXI4 </a:t>
            </a:r>
            <a:r>
              <a:rPr lang="en-IT"/>
              <a:t>DMA - </a:t>
            </a:r>
            <a:r>
              <a:rPr lang="en-IT" b="1"/>
              <a:t>iDMA</a:t>
            </a:r>
          </a:p>
          <a:p>
            <a:pPr lvl="1"/>
            <a:r>
              <a:rPr lang="en-IT"/>
              <a:t>Local and NoC </a:t>
            </a:r>
            <a:r>
              <a:rPr lang="en-IT" b="1"/>
              <a:t>interconnect</a:t>
            </a:r>
            <a:r>
              <a:rPr lang="en-IT"/>
              <a:t> - </a:t>
            </a:r>
            <a:r>
              <a:rPr lang="en-IT" b="1"/>
              <a:t>AMO</a:t>
            </a:r>
            <a:r>
              <a:rPr lang="en-IT"/>
              <a:t>, </a:t>
            </a:r>
            <a:r>
              <a:rPr lang="en-IT" b="1"/>
              <a:t>NI</a:t>
            </a:r>
            <a:r>
              <a:rPr lang="en-IT"/>
              <a:t>, </a:t>
            </a:r>
            <a:r>
              <a:rPr lang="en-IT" b="1"/>
              <a:t>Router</a:t>
            </a:r>
            <a:r>
              <a:rPr lang="en-IT"/>
              <a:t>, </a:t>
            </a:r>
            <a:r>
              <a:rPr lang="en-IT" b="1"/>
              <a:t>HCI</a:t>
            </a:r>
          </a:p>
        </p:txBody>
      </p:sp>
    </p:spTree>
    <p:extLst>
      <p:ext uri="{BB962C8B-B14F-4D97-AF65-F5344CB8AC3E}">
        <p14:creationId xmlns:p14="http://schemas.microsoft.com/office/powerpoint/2010/main" val="173065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ECD32-CA54-2C6E-69C5-4634D8A07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C0A09-3C7C-DAD8-2B73-E5F16D343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Roboto"/>
                <a:cs typeface="Roboto"/>
              </a:rPr>
              <a:t>MAGIA (cont’d)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EF760-C9E6-8095-7071-E57FD62939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8C42C-75B1-4F2B-8008-A5CECD2141E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Arrow: Pentagon 34">
            <a:extLst>
              <a:ext uri="{FF2B5EF4-FFF2-40B4-BE49-F238E27FC236}">
                <a16:creationId xmlns:a16="http://schemas.microsoft.com/office/drawing/2014/main" id="{3E3B1DB6-1912-CC1F-AF0A-590D4CBA247C}"/>
              </a:ext>
            </a:extLst>
          </p:cNvPr>
          <p:cNvSpPr/>
          <p:nvPr/>
        </p:nvSpPr>
        <p:spPr>
          <a:xfrm>
            <a:off x="0" y="5158847"/>
            <a:ext cx="6840000" cy="834248"/>
          </a:xfrm>
          <a:prstGeom prst="homePlate">
            <a:avLst>
              <a:gd name="adj" fmla="val 4360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10" name="TextBox 35">
            <a:extLst>
              <a:ext uri="{FF2B5EF4-FFF2-40B4-BE49-F238E27FC236}">
                <a16:creationId xmlns:a16="http://schemas.microsoft.com/office/drawing/2014/main" id="{3CFE4C14-3B14-8DAA-60DD-1059DEF5FB8B}"/>
              </a:ext>
            </a:extLst>
          </p:cNvPr>
          <p:cNvSpPr txBox="1"/>
          <p:nvPr/>
        </p:nvSpPr>
        <p:spPr>
          <a:xfrm>
            <a:off x="270065" y="5351325"/>
            <a:ext cx="54632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0" i="0">
                <a:solidFill>
                  <a:schemeClr val="bg2"/>
                </a:solidFill>
                <a:effectLst/>
                <a:latin typeface="Consolas" panose="020B0609020204030204" pitchFamily="49" charset="0"/>
                <a:ea typeface="Roboto Light" panose="02000000000000000000" pitchFamily="2" charset="0"/>
              </a:rPr>
              <a:t>github.com/pulp-platform/</a:t>
            </a:r>
            <a:r>
              <a:rPr lang="en-US" sz="2200" err="1">
                <a:solidFill>
                  <a:schemeClr val="bg2"/>
                </a:solidFill>
                <a:latin typeface="Consolas" panose="020B0609020204030204" pitchFamily="49" charset="0"/>
                <a:ea typeface="Roboto Light" panose="02000000000000000000" pitchFamily="2" charset="0"/>
              </a:rPr>
              <a:t>magia-sdk</a:t>
            </a:r>
            <a:endParaRPr lang="en-US" sz="2200">
              <a:solidFill>
                <a:schemeClr val="bg2"/>
              </a:solidFill>
              <a:latin typeface="Consolas" panose="020B0609020204030204" pitchFamily="49" charset="0"/>
              <a:ea typeface="Roboto Light" panose="02000000000000000000" pitchFamily="2" charset="0"/>
            </a:endParaRPr>
          </a:p>
        </p:txBody>
      </p:sp>
      <p:pic>
        <p:nvPicPr>
          <p:cNvPr id="11" name="Graphic 36">
            <a:extLst>
              <a:ext uri="{FF2B5EF4-FFF2-40B4-BE49-F238E27FC236}">
                <a16:creationId xmlns:a16="http://schemas.microsoft.com/office/drawing/2014/main" id="{9F2C8F28-D104-B73B-44AC-DFCCAE4059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863345" y="5270719"/>
            <a:ext cx="610503" cy="6105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304BC2-800B-F486-C791-457577AED907}"/>
              </a:ext>
            </a:extLst>
          </p:cNvPr>
          <p:cNvSpPr txBox="1"/>
          <p:nvPr/>
        </p:nvSpPr>
        <p:spPr>
          <a:xfrm>
            <a:off x="2286000" y="268141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720000"/>
            <a:endParaRPr lang="en-IT" sz="2400" b="0" i="0">
              <a:solidFill>
                <a:schemeClr val="accent1"/>
              </a:solidFill>
              <a:latin typeface="+mn-lt"/>
              <a:cs typeface="Arial Narrow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90787B2D-733E-E5BF-AC74-8B38CCB405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070" y="936000"/>
                <a:ext cx="5672224" cy="4222750"/>
              </a:xfrm>
              <a:prstGeom prst="rect">
                <a:avLst/>
              </a:prstGeom>
            </p:spPr>
            <p:txBody>
              <a:bodyPr vert="horz" lIns="0" tIns="46800" rIns="0" bIns="45720" rtlCol="0">
                <a:noAutofit/>
              </a:bodyPr>
              <a:lstStyle>
                <a:lvl1pPr marL="288004" indent="-288004" algn="l" defTabSz="7200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2400" b="1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1pPr>
                <a:lvl2pPr marL="504000" indent="-216004" algn="l" defTabSz="7200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2pPr>
                <a:lvl3pPr marL="720000" indent="-216004" algn="l" defTabSz="864017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3pPr>
                <a:lvl4pPr marL="936000" indent="-216004" algn="l" defTabSz="864017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2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4pPr>
                <a:lvl5pPr marL="1152000" indent="-216004" algn="l" defTabSz="864017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1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IT" b="1"/>
                  <a:t>MAGIA is organized as a 2D mesh of tiles:</a:t>
                </a:r>
              </a:p>
              <a:p>
                <a:pPr lvl="1"/>
                <a:r>
                  <a:rPr lang="en-IT"/>
                  <a:t>Square meshes from </a:t>
                </a:r>
                <a:r>
                  <a:rPr lang="en-IT" b="1"/>
                  <a:t>2</a:t>
                </a:r>
                <a14:m>
                  <m:oMath xmlns:m="http://schemas.openxmlformats.org/officeDocument/2006/math">
                    <m:r>
                      <a:rPr lang="en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IT" b="1"/>
                  <a:t>2</a:t>
                </a:r>
                <a:r>
                  <a:rPr lang="en-IT"/>
                  <a:t> to </a:t>
                </a:r>
                <a:r>
                  <a:rPr lang="en-IT" b="1"/>
                  <a:t>32</a:t>
                </a:r>
                <a14:m>
                  <m:oMath xmlns:m="http://schemas.openxmlformats.org/officeDocument/2006/math">
                    <m:r>
                      <a:rPr lang="en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IT" b="1"/>
                  <a:t>32</a:t>
                </a:r>
              </a:p>
              <a:p>
                <a:pPr lvl="1"/>
                <a:r>
                  <a:rPr lang="en-IT"/>
                  <a:t>Global NoC interconnect - </a:t>
                </a:r>
                <a:r>
                  <a:rPr lang="en-IT" b="1"/>
                  <a:t>FlooNoC</a:t>
                </a:r>
              </a:p>
              <a:p>
                <a:pPr lvl="1"/>
                <a:r>
                  <a:rPr lang="en-IT" b="1"/>
                  <a:t>Shared L2 </a:t>
                </a:r>
                <a:r>
                  <a:rPr lang="en-IT"/>
                  <a:t>memory</a:t>
                </a:r>
              </a:p>
              <a:p>
                <a:r>
                  <a:rPr lang="en-IT"/>
                  <a:t>A dedicated SDK facilitates programming</a:t>
                </a:r>
              </a:p>
              <a:p>
                <a:pPr lvl="1"/>
                <a:r>
                  <a:rPr lang="en-IT"/>
                  <a:t>Contains common computational kernels (e.g. </a:t>
                </a:r>
                <a:r>
                  <a:rPr lang="en-IT" i="1"/>
                  <a:t>GEMM</a:t>
                </a:r>
                <a:r>
                  <a:rPr lang="en-IT"/>
                  <a:t>, </a:t>
                </a:r>
                <a:r>
                  <a:rPr lang="en-IT" i="1"/>
                  <a:t>FFT</a:t>
                </a:r>
                <a:r>
                  <a:rPr lang="en-IT"/>
                  <a:t>)</a:t>
                </a:r>
              </a:p>
              <a:p>
                <a:r>
                  <a:rPr lang="en-IT"/>
                  <a:t>C++/Python models for high-level architectural exploration - GVSoC</a:t>
                </a:r>
              </a:p>
              <a:p>
                <a:endParaRPr lang="en-IT" b="1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90787B2D-733E-E5BF-AC74-8B38CCB40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70" y="936000"/>
                <a:ext cx="5672224" cy="4222750"/>
              </a:xfrm>
              <a:prstGeom prst="rect">
                <a:avLst/>
              </a:prstGeom>
              <a:blipFill>
                <a:blip r:embed="rId3"/>
                <a:stretch>
                  <a:fillRect l="-2793" t="-1156" r="-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606DB33-3980-B493-11DB-F5AACCB12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293" y="1016655"/>
            <a:ext cx="5049390" cy="399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5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437ED-3207-553C-AF53-33E95E56E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Roboto"/>
                <a:cs typeface="Roboto"/>
              </a:rPr>
              <a:t>FractalSync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80019-9C11-2357-CFDF-C0BED9E77A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9068" y="936000"/>
            <a:ext cx="5156205" cy="4078089"/>
          </a:xfrm>
        </p:spPr>
        <p:txBody>
          <a:bodyPr/>
          <a:lstStyle/>
          <a:p>
            <a:r>
              <a:rPr lang="en-GB"/>
              <a:t>FractalSync (FS) is an open-source HW-SW mechanism for low-latency synchronization:</a:t>
            </a:r>
          </a:p>
          <a:p>
            <a:pPr lvl="1"/>
            <a:r>
              <a:rPr lang="en-GB"/>
              <a:t>Low-diameter horizontal/vertical </a:t>
            </a:r>
            <a:r>
              <a:rPr lang="en-GB" b="1" i="1"/>
              <a:t>Fat H-Tree </a:t>
            </a:r>
            <a:r>
              <a:rPr lang="en-GB"/>
              <a:t>+ </a:t>
            </a:r>
            <a:r>
              <a:rPr lang="en-GB" b="1" i="1"/>
              <a:t>Mesh</a:t>
            </a:r>
            <a:r>
              <a:rPr lang="en-GB"/>
              <a:t> networks</a:t>
            </a:r>
          </a:p>
          <a:p>
            <a:pPr lvl="1"/>
            <a:r>
              <a:rPr lang="en-GB"/>
              <a:t>Low-latency </a:t>
            </a:r>
            <a:r>
              <a:rPr lang="en-GB" b="1"/>
              <a:t>synchronization HW managers</a:t>
            </a:r>
          </a:p>
          <a:p>
            <a:pPr lvl="1"/>
            <a:r>
              <a:rPr lang="en-GB" b="1"/>
              <a:t>API</a:t>
            </a:r>
            <a:r>
              <a:rPr lang="en-GB"/>
              <a:t> with </a:t>
            </a:r>
            <a:r>
              <a:rPr lang="en-GB" b="1"/>
              <a:t>synchronization primitives </a:t>
            </a:r>
            <a:r>
              <a:rPr lang="en-GB"/>
              <a:t>and </a:t>
            </a:r>
            <a:r>
              <a:rPr lang="en-GB" b="1"/>
              <a:t>algorithms</a:t>
            </a:r>
            <a:r>
              <a:rPr lang="en-GB"/>
              <a:t> to effectively utilize them</a:t>
            </a:r>
          </a:p>
          <a:p>
            <a:r>
              <a:rPr lang="en-GB"/>
              <a:t>Configurable number of HW resources</a:t>
            </a:r>
          </a:p>
          <a:p>
            <a:pPr lvl="1"/>
            <a:r>
              <a:rPr lang="en-GB"/>
              <a:t>We consider the </a:t>
            </a:r>
            <a:r>
              <a:rPr lang="en-GB" b="1"/>
              <a:t>single-thread-per-tile</a:t>
            </a:r>
            <a:r>
              <a:rPr lang="en-GB"/>
              <a:t> </a:t>
            </a:r>
            <a:r>
              <a:rPr lang="en-GB" b="1"/>
              <a:t>arbitrary</a:t>
            </a:r>
            <a:r>
              <a:rPr lang="en-GB"/>
              <a:t> </a:t>
            </a:r>
            <a:r>
              <a:rPr lang="en-GB" b="1"/>
              <a:t>non-blocking</a:t>
            </a:r>
            <a:r>
              <a:rPr lang="en-GB"/>
              <a:t> </a:t>
            </a:r>
            <a:r>
              <a:rPr lang="en-GB" b="1"/>
              <a:t>locks</a:t>
            </a:r>
            <a:r>
              <a:rPr lang="en-GB"/>
              <a:t> and </a:t>
            </a:r>
            <a:r>
              <a:rPr lang="en-GB" b="1"/>
              <a:t>barriers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29875-D903-4D7A-571C-DEE59C3FE5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5576D-68BA-B738-55C1-15EF5F2FECA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Arrow: Pentagon 34">
            <a:extLst>
              <a:ext uri="{FF2B5EF4-FFF2-40B4-BE49-F238E27FC236}">
                <a16:creationId xmlns:a16="http://schemas.microsoft.com/office/drawing/2014/main" id="{E9CAE82C-1DC6-5D45-85CE-D4F8DAFE886B}"/>
              </a:ext>
            </a:extLst>
          </p:cNvPr>
          <p:cNvSpPr/>
          <p:nvPr/>
        </p:nvSpPr>
        <p:spPr>
          <a:xfrm>
            <a:off x="0" y="5158847"/>
            <a:ext cx="6840000" cy="834248"/>
          </a:xfrm>
          <a:prstGeom prst="homePlate">
            <a:avLst>
              <a:gd name="adj" fmla="val 4360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8D267F0B-A9B1-4062-0ECB-D215C521DCAC}"/>
              </a:ext>
            </a:extLst>
          </p:cNvPr>
          <p:cNvSpPr txBox="1"/>
          <p:nvPr/>
        </p:nvSpPr>
        <p:spPr>
          <a:xfrm>
            <a:off x="270065" y="5351325"/>
            <a:ext cx="54632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i="0" err="1">
                <a:solidFill>
                  <a:schemeClr val="bg2"/>
                </a:solidFill>
                <a:effectLst/>
                <a:latin typeface="Consolas" panose="020B0609020204030204" pitchFamily="49" charset="0"/>
                <a:ea typeface="Roboto Light" panose="02000000000000000000" pitchFamily="2" charset="0"/>
              </a:rPr>
              <a:t>github.com</a:t>
            </a:r>
            <a:r>
              <a:rPr lang="en-US" sz="2000">
                <a:solidFill>
                  <a:schemeClr val="bg2"/>
                </a:solidFill>
                <a:latin typeface="Consolas" panose="020B0609020204030204" pitchFamily="49" charset="0"/>
                <a:ea typeface="Roboto Light" panose="02000000000000000000" pitchFamily="2" charset="0"/>
              </a:rPr>
              <a:t>/</a:t>
            </a:r>
            <a:r>
              <a:rPr lang="en-US" sz="2000" err="1">
                <a:solidFill>
                  <a:schemeClr val="bg2"/>
                </a:solidFill>
                <a:latin typeface="Consolas" panose="020B0609020204030204" pitchFamily="49" charset="0"/>
                <a:ea typeface="Roboto Light" panose="02000000000000000000" pitchFamily="2" charset="0"/>
              </a:rPr>
              <a:t>VictorIsachi</a:t>
            </a:r>
            <a:r>
              <a:rPr lang="en-US" sz="2000">
                <a:solidFill>
                  <a:schemeClr val="bg2"/>
                </a:solidFill>
                <a:latin typeface="Consolas" panose="020B0609020204030204" pitchFamily="49" charset="0"/>
                <a:ea typeface="Roboto Light" panose="02000000000000000000" pitchFamily="2" charset="0"/>
              </a:rPr>
              <a:t>/</a:t>
            </a:r>
            <a:r>
              <a:rPr lang="en-US" sz="2000" err="1">
                <a:solidFill>
                  <a:schemeClr val="bg2"/>
                </a:solidFill>
                <a:latin typeface="Consolas" panose="020B0609020204030204" pitchFamily="49" charset="0"/>
                <a:ea typeface="Roboto Light" panose="02000000000000000000" pitchFamily="2" charset="0"/>
              </a:rPr>
              <a:t>fractal_sync</a:t>
            </a:r>
            <a:endParaRPr lang="en-US" sz="2000">
              <a:solidFill>
                <a:schemeClr val="bg2"/>
              </a:solidFill>
              <a:latin typeface="Consolas" panose="020B0609020204030204" pitchFamily="49" charset="0"/>
              <a:ea typeface="Roboto Light" panose="02000000000000000000" pitchFamily="2" charset="0"/>
            </a:endParaRPr>
          </a:p>
        </p:txBody>
      </p:sp>
      <p:pic>
        <p:nvPicPr>
          <p:cNvPr id="8" name="Graphic 36">
            <a:extLst>
              <a:ext uri="{FF2B5EF4-FFF2-40B4-BE49-F238E27FC236}">
                <a16:creationId xmlns:a16="http://schemas.microsoft.com/office/drawing/2014/main" id="{CFBCBAE3-3A96-556D-8A01-8D056D93FA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863345" y="5270719"/>
            <a:ext cx="610503" cy="610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8FADF-F193-54A0-A6FF-8EDECFF56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870" y="791242"/>
            <a:ext cx="3134897" cy="2608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E38B79-74D2-15D4-AB19-9664F6EAF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065" y="3442798"/>
            <a:ext cx="3027793" cy="25635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1696E6-B196-2A4F-4E23-DAD847F20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1364" y="1101684"/>
            <a:ext cx="2544655" cy="229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5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48E9-E8EA-0FFF-4779-10C2736CE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Roboto"/>
                <a:cs typeface="Roboto"/>
              </a:rPr>
              <a:t>Double-Buffered Runtime Model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0106D-308E-92D6-E04C-7BE8E1E7EF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9068" y="936001"/>
            <a:ext cx="10381124" cy="1224104"/>
          </a:xfrm>
        </p:spPr>
        <p:txBody>
          <a:bodyPr/>
          <a:lstStyle/>
          <a:p>
            <a:r>
              <a:rPr lang="en-GB"/>
              <a:t>Leveraging double buffering can increase performance at a memory cost</a:t>
            </a:r>
          </a:p>
          <a:p>
            <a:pPr lvl="1"/>
            <a:r>
              <a:rPr lang="en-GB"/>
              <a:t>We assume double buffering in our analysis (</a:t>
            </a:r>
            <a:r>
              <a:rPr lang="en-GB" b="1"/>
              <a:t>iDMA</a:t>
            </a:r>
            <a:r>
              <a:rPr lang="en-GB"/>
              <a:t>, </a:t>
            </a:r>
            <a:r>
              <a:rPr lang="en-GB" b="1"/>
              <a:t>Spatz</a:t>
            </a:r>
            <a:r>
              <a:rPr lang="en-GB"/>
              <a:t> and </a:t>
            </a:r>
            <a:r>
              <a:rPr lang="en-GB" b="1"/>
              <a:t>RedMulE</a:t>
            </a:r>
            <a:r>
              <a:rPr lang="en-GB"/>
              <a:t> can work </a:t>
            </a:r>
            <a:r>
              <a:rPr lang="en-GB" b="1"/>
              <a:t>concurrently</a:t>
            </a:r>
            <a:r>
              <a:rPr lang="en-GB"/>
              <a:t>)</a:t>
            </a:r>
          </a:p>
          <a:p>
            <a:pPr lvl="1"/>
            <a:r>
              <a:rPr lang="en-GB"/>
              <a:t>The workloads we consider (</a:t>
            </a:r>
            <a:r>
              <a:rPr lang="en-GB" b="1"/>
              <a:t>GEMM</a:t>
            </a:r>
            <a:r>
              <a:rPr lang="en-GB"/>
              <a:t>, </a:t>
            </a:r>
            <a:r>
              <a:rPr lang="en-GB" b="1"/>
              <a:t>FFT</a:t>
            </a:r>
            <a:r>
              <a:rPr lang="en-GB"/>
              <a:t>) use it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F3FC8-33B8-75FA-2054-262C4E50D4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77D44-6953-1E5E-9320-BEAFECB3656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1539EB-4533-054A-B09F-7D40CC308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353" y="4367941"/>
            <a:ext cx="6063993" cy="1605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9001918-DF70-3405-9FD0-3A86C39B8E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068" y="2160105"/>
                <a:ext cx="4153011" cy="1504924"/>
              </a:xfrm>
              <a:prstGeom prst="rect">
                <a:avLst/>
              </a:prstGeom>
            </p:spPr>
            <p:txBody>
              <a:bodyPr vert="horz" lIns="0" tIns="46800" rIns="0" bIns="45720" rtlCol="0">
                <a:noAutofit/>
              </a:bodyPr>
              <a:lstStyle>
                <a:lvl1pPr marL="288004" indent="-288004" algn="l" defTabSz="7200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2400" b="1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1pPr>
                <a:lvl2pPr marL="504000" indent="-216004" algn="l" defTabSz="7200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2pPr>
                <a:lvl3pPr marL="720000" indent="-216004" algn="l" defTabSz="864017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3pPr>
                <a:lvl4pPr marL="936000" indent="-216004" algn="l" defTabSz="864017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2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4pPr>
                <a:lvl5pPr marL="1152000" indent="-216004" algn="l" defTabSz="864017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1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Total runtime (s):</a:t>
                </a:r>
                <a:endParaRPr lang="it-IT" b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  <m:t>𝑖𝑛𝑖𝑡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𝑠𝑡𝑎𝑔𝑒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  <m:t>𝑓𝑖𝑛</m:t>
                          </m:r>
                        </m:sub>
                      </m:sSub>
                    </m:oMath>
                  </m:oMathPara>
                </a14:m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</a:endParaRPr>
              </a:p>
              <a:p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9001918-DF70-3405-9FD0-3A86C39B8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68" y="2160105"/>
                <a:ext cx="4153011" cy="1504924"/>
              </a:xfrm>
              <a:prstGeom prst="rect">
                <a:avLst/>
              </a:prstGeom>
              <a:blipFill>
                <a:blip r:embed="rId3"/>
                <a:stretch>
                  <a:fillRect l="-3818" t="-2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8429635-E2F9-F154-B319-CA85721338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53362" y="2698358"/>
                <a:ext cx="6597060" cy="538253"/>
              </a:xfrm>
              <a:prstGeom prst="rect">
                <a:avLst/>
              </a:prstGeom>
            </p:spPr>
            <p:txBody>
              <a:bodyPr vert="horz" lIns="0" tIns="46800" rIns="0" bIns="45720" rtlCol="0">
                <a:noAutofit/>
              </a:bodyPr>
              <a:lstStyle>
                <a:lvl1pPr marL="288004" indent="-288004" algn="l" defTabSz="7200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2400" b="1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1pPr>
                <a:lvl2pPr marL="504000" indent="-216004" algn="l" defTabSz="7200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2pPr>
                <a:lvl3pPr marL="720000" indent="-216004" algn="l" defTabSz="864017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3pPr>
                <a:lvl4pPr marL="936000" indent="-216004" algn="l" defTabSz="864017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2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4pPr>
                <a:lvl5pPr marL="1152000" indent="-216004" algn="l" defTabSz="864017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1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𝑠𝑡𝑎𝑔𝑒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𝑠𝑡𝑎𝑔𝑒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1D4E9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1D4E9A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1D4E9A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𝑐𝑜𝑚𝑝</m:t>
                                  </m:r>
                                  <m:r>
                                    <a:rPr lang="it-IT" b="0" i="1" smtClean="0">
                                      <a:solidFill>
                                        <a:srgbClr val="1D4E9A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b="0" i="1" smtClean="0">
                                      <a:solidFill>
                                        <a:srgbClr val="1D4E9A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67AB9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67AB9F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67AB9F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𝑐𝑜𝑚𝑚</m:t>
                                  </m:r>
                                  <m:r>
                                    <a:rPr lang="it-IT" b="0" i="1" smtClean="0">
                                      <a:solidFill>
                                        <a:srgbClr val="67AB9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b="0" i="1" smtClean="0">
                                      <a:solidFill>
                                        <a:srgbClr val="67AB9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91056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910569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910569"/>
                              </a:solidFill>
                              <a:latin typeface="Cambria Math" panose="02040503050406030204" pitchFamily="18" charset="0"/>
                            </a:rPr>
                            <m:t>𝑠𝑦𝑛𝑐</m:t>
                          </m:r>
                          <m:r>
                            <a:rPr lang="it-IT" b="0" i="1" smtClean="0">
                              <a:solidFill>
                                <a:srgbClr val="910569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solidFill>
                                <a:srgbClr val="91056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it-IT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</a:endParaRPr>
              </a:p>
              <a:p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8429635-E2F9-F154-B319-CA8572133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362" y="2698358"/>
                <a:ext cx="6597060" cy="5382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987EA62-74EA-92D2-D356-1201EF1EB7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068" y="3665984"/>
                <a:ext cx="5190048" cy="539023"/>
              </a:xfrm>
              <a:prstGeom prst="rect">
                <a:avLst/>
              </a:prstGeom>
            </p:spPr>
            <p:txBody>
              <a:bodyPr vert="horz" lIns="0" tIns="46800" rIns="0" bIns="45720" rtlCol="0">
                <a:noAutofit/>
              </a:bodyPr>
              <a:lstStyle>
                <a:lvl1pPr marL="288004" indent="-288004" algn="l" defTabSz="7200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2400" b="1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1pPr>
                <a:lvl2pPr marL="504000" indent="-216004" algn="l" defTabSz="7200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2pPr>
                <a:lvl3pPr marL="720000" indent="-216004" algn="l" defTabSz="864017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3pPr>
                <a:lvl4pPr marL="936000" indent="-216004" algn="l" defTabSz="864017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2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4pPr>
                <a:lvl5pPr marL="1152000" indent="-216004" algn="l" defTabSz="864017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1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  <m:t>𝑖𝑛𝑖𝑡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𝑖𝑛𝑖𝑡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0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0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  <m:t>𝑐𝑜𝑚𝑚</m:t>
                          </m:r>
                          <m:r>
                            <a:rPr lang="it-IT" b="0" i="0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0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  <m:t>𝑖𝑛𝑖𝑡</m:t>
                          </m:r>
                        </m:sub>
                      </m:sSub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91056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0" smtClean="0">
                                  <a:solidFill>
                                    <a:srgbClr val="910569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0" smtClean="0">
                                  <a:solidFill>
                                    <a:srgbClr val="910569"/>
                                  </a:solidFill>
                                  <a:latin typeface="Cambria Math" panose="02040503050406030204" pitchFamily="18" charset="0"/>
                                </a:rPr>
                                <m:t>𝑠𝑦𝑛𝑐</m:t>
                              </m:r>
                              <m:r>
                                <a:rPr lang="it-IT" b="0" i="0" smtClean="0">
                                  <a:solidFill>
                                    <a:srgbClr val="910569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0" smtClean="0">
                                  <a:solidFill>
                                    <a:srgbClr val="910569"/>
                                  </a:solidFill>
                                  <a:latin typeface="Cambria Math" panose="02040503050406030204" pitchFamily="18" charset="0"/>
                                </a:rPr>
                                <m:t>𝑖𝑛𝑖𝑡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</a:endParaRPr>
              </a:p>
              <a:p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987EA62-74EA-92D2-D356-1201EF1EB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68" y="3665984"/>
                <a:ext cx="5190048" cy="5390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16C0D889-C393-9907-10D9-510297483C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068" y="4203466"/>
                <a:ext cx="4830285" cy="539024"/>
              </a:xfrm>
              <a:prstGeom prst="rect">
                <a:avLst/>
              </a:prstGeom>
            </p:spPr>
            <p:txBody>
              <a:bodyPr vert="horz" lIns="0" tIns="46800" rIns="0" bIns="45720" rtlCol="0">
                <a:noAutofit/>
              </a:bodyPr>
              <a:lstStyle>
                <a:lvl1pPr marL="288004" indent="-288004" algn="l" defTabSz="7200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2400" b="1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1pPr>
                <a:lvl2pPr marL="504000" indent="-216004" algn="l" defTabSz="7200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2pPr>
                <a:lvl3pPr marL="720000" indent="-216004" algn="l" defTabSz="864017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3pPr>
                <a:lvl4pPr marL="936000" indent="-216004" algn="l" defTabSz="864017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2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4pPr>
                <a:lvl5pPr marL="1152000" indent="-216004" algn="l" defTabSz="864017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1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  <m:t>𝑓𝑖𝑛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𝑓𝑖𝑛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0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0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  <m:t>𝑐𝑜𝑚𝑚</m:t>
                          </m:r>
                          <m:r>
                            <a:rPr lang="it-IT" b="0" i="0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0" smtClean="0">
                              <a:solidFill>
                                <a:srgbClr val="097A74"/>
                              </a:solidFill>
                              <a:latin typeface="Cambria Math" panose="02040503050406030204" pitchFamily="18" charset="0"/>
                            </a:rPr>
                            <m:t>𝑓𝑖𝑛</m:t>
                          </m:r>
                        </m:sub>
                      </m:sSub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91056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0" smtClean="0">
                                  <a:solidFill>
                                    <a:srgbClr val="910569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0" smtClean="0">
                                  <a:solidFill>
                                    <a:srgbClr val="910569"/>
                                  </a:solidFill>
                                  <a:latin typeface="Cambria Math" panose="02040503050406030204" pitchFamily="18" charset="0"/>
                                </a:rPr>
                                <m:t>𝑠𝑦𝑛𝑐</m:t>
                              </m:r>
                              <m:r>
                                <a:rPr lang="it-IT" b="0" i="0" smtClean="0">
                                  <a:solidFill>
                                    <a:srgbClr val="910569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0" smtClean="0">
                                  <a:solidFill>
                                    <a:srgbClr val="910569"/>
                                  </a:solidFill>
                                  <a:latin typeface="Cambria Math" panose="02040503050406030204" pitchFamily="18" charset="0"/>
                                </a:rPr>
                                <m:t>𝑓𝑖𝑛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</a:endParaRPr>
              </a:p>
              <a:p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16C0D889-C393-9907-10D9-510297483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68" y="4203466"/>
                <a:ext cx="4830285" cy="5390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BB2B3DD-F328-7EF6-F19F-98A8D23E2F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06949" y="3235840"/>
                <a:ext cx="2089886" cy="539024"/>
              </a:xfrm>
              <a:prstGeom prst="rect">
                <a:avLst/>
              </a:prstGeom>
            </p:spPr>
            <p:txBody>
              <a:bodyPr vert="horz" lIns="0" tIns="46800" rIns="0" bIns="45720" rtlCol="0">
                <a:noAutofit/>
              </a:bodyPr>
              <a:lstStyle>
                <a:lvl1pPr marL="288004" indent="-288004" algn="l" defTabSz="7200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2400" b="1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1pPr>
                <a:lvl2pPr marL="504000" indent="-216004" algn="l" defTabSz="7200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2pPr>
                <a:lvl3pPr marL="720000" indent="-216004" algn="l" defTabSz="864017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3pPr>
                <a:lvl4pPr marL="936000" indent="-216004" algn="l" defTabSz="864017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2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4pPr>
                <a:lvl5pPr marL="1152000" indent="-216004" algn="l" defTabSz="864017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1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it-IT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</a:endParaRPr>
              </a:p>
              <a:p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BB2B3DD-F328-7EF6-F19F-98A8D23E2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949" y="3235840"/>
                <a:ext cx="2089886" cy="5390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F5C3FEF-656F-AEC7-94CF-01EBEF4242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068" y="4896623"/>
                <a:ext cx="4153011" cy="904372"/>
              </a:xfrm>
              <a:prstGeom prst="rect">
                <a:avLst/>
              </a:prstGeom>
            </p:spPr>
            <p:txBody>
              <a:bodyPr vert="horz" lIns="0" tIns="46800" rIns="0" bIns="45720" rtlCol="0">
                <a:noAutofit/>
              </a:bodyPr>
              <a:lstStyle>
                <a:lvl1pPr marL="288004" indent="-288004" algn="l" defTabSz="7200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2400" b="1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1pPr>
                <a:lvl2pPr marL="504000" indent="-216004" algn="l" defTabSz="7200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2pPr>
                <a:lvl3pPr marL="720000" indent="-216004" algn="l" defTabSz="864017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3pPr>
                <a:lvl4pPr marL="936000" indent="-216004" algn="l" defTabSz="864017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2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4pPr>
                <a:lvl5pPr marL="1152000" indent="-216004" algn="l" defTabSz="864017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1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/>
                  <a:t>Performance (GFLOPS):</a:t>
                </a:r>
                <a:endParaRPr lang="it-IT" b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m:rPr>
                          <m:lit/>
                        </m:rPr>
                        <a:rPr lang="it-IT" b="0" i="1" dirty="0" smtClean="0">
                          <a:latin typeface="Cambria Math" panose="02040503050406030204" pitchFamily="18" charset="0"/>
                        </a:rPr>
                        <m:t>/ 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it-IT" b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b="0" i="1">
                  <a:latin typeface="Cambria Math" panose="02040503050406030204" pitchFamily="18" charset="0"/>
                </a:endParaRPr>
              </a:p>
              <a:p>
                <a:endParaRPr lang="it-IT" b="0" i="1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F5C3FEF-656F-AEC7-94CF-01EBEF424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68" y="4896623"/>
                <a:ext cx="4153011" cy="904372"/>
              </a:xfrm>
              <a:prstGeom prst="rect">
                <a:avLst/>
              </a:prstGeom>
              <a:blipFill>
                <a:blip r:embed="rId8"/>
                <a:stretch>
                  <a:fillRect l="-3818" t="-5369" b="-1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97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5971C-15AF-C0D7-CFA9-3D61EB6D7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Roboto"/>
                <a:cs typeface="Roboto"/>
              </a:rPr>
              <a:t>Double-Buffered GEMM Runtime Model</a:t>
            </a:r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C55770-71D9-34D2-87A4-1370B1009394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503582" y="1355029"/>
                <a:ext cx="4267200" cy="4475125"/>
              </a:xfrm>
            </p:spPr>
            <p:txBody>
              <a:bodyPr/>
              <a:lstStyle/>
              <a:p>
                <a:r>
                  <a:rPr lang="en-IT" sz="2000"/>
                  <a:t>GEMM of square </a:t>
                </a:r>
                <a:r>
                  <a:rPr lang="en-IT" sz="2000" i="1"/>
                  <a:t>m</a:t>
                </a:r>
                <a14:m>
                  <m:oMath xmlns:m="http://schemas.openxmlformats.org/officeDocument/2006/math">
                    <m:r>
                      <a:rPr lang="en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IT" sz="2000" i="1"/>
                  <a:t>m</a:t>
                </a:r>
                <a:r>
                  <a:rPr lang="en-IT" sz="2000"/>
                  <a:t> FP16 (</a:t>
                </a:r>
                <a:r>
                  <a:rPr lang="en-IT" sz="2000" i="1"/>
                  <a:t>B</a:t>
                </a:r>
                <a:r>
                  <a:rPr lang="en-IT" sz="2000"/>
                  <a:t> </a:t>
                </a:r>
                <a:r>
                  <a:rPr lang="en-IT" sz="2000" i="1"/>
                  <a:t>= 2</a:t>
                </a:r>
                <a:r>
                  <a:rPr lang="en-IT" sz="2000"/>
                  <a:t>) matrices on </a:t>
                </a:r>
                <a:r>
                  <a:rPr lang="en-IT" sz="2000" i="1"/>
                  <a:t>k</a:t>
                </a:r>
                <a14:m>
                  <m:oMath xmlns:m="http://schemas.openxmlformats.org/officeDocument/2006/math">
                    <m:r>
                      <a:rPr lang="en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IT" sz="2000" i="1"/>
                  <a:t>k</a:t>
                </a:r>
                <a:r>
                  <a:rPr lang="en-IT" sz="2000"/>
                  <a:t> meshes: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IT" sz="2000"/>
              </a:p>
              <a:p>
                <a:r>
                  <a:rPr lang="en-IT" sz="2000"/>
                  <a:t>Work assuming FLOP = MAC: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𝐺𝐸𝑀𝑀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IT" sz="2000"/>
              </a:p>
              <a:p>
                <a:pPr>
                  <a:buClr>
                    <a:schemeClr val="tx1"/>
                  </a:buClr>
                </a:pPr>
                <a:r>
                  <a:rPr lang="en-IT" sz="2000">
                    <a:solidFill>
                      <a:schemeClr val="accent2"/>
                    </a:solidFill>
                  </a:rPr>
                  <a:t>L1 memory </a:t>
                </a:r>
                <a:r>
                  <a:rPr lang="en-IT" sz="2000"/>
                  <a:t>footprint (B):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𝐺𝐸𝑀𝑀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⌈"/>
                          <m:endChr m:val="⌉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⌈"/>
                                  <m:endChr m:val="⌉"/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it-IT" sz="2000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IT" sz="2000" i="1"/>
                  <a:t>S = k</a:t>
                </a:r>
                <a:r>
                  <a:rPr lang="en-IT" sz="2000"/>
                  <a:t> steady-state stages delimited by global barriers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𝑠𝑦𝑛𝑐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𝐹𝑆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𝑁𝑜𝐶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m:rPr>
                          <m:lit/>
                        </m:rP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it-IT" sz="2000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sz="2000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C55770-71D9-34D2-87A4-1370B10093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503582" y="1355029"/>
                <a:ext cx="4267200" cy="4475125"/>
              </a:xfrm>
              <a:blipFill>
                <a:blip r:embed="rId2"/>
                <a:stretch>
                  <a:fillRect l="-3143" t="-681" r="-3429" b="-2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79CEB-1B2A-08A6-D163-DCD9D0DB447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/>
              <a:t>OSCAR Workshop @ ISCA         June 28, 2026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95C71-30FD-21FB-2011-806970F6F0D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867F2A-E750-44E7-A740-D3E09DF683AD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F6E4126-1625-8DED-21ED-230E34B656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98554" y="1496627"/>
                <a:ext cx="4685134" cy="4066602"/>
              </a:xfrm>
              <a:prstGeom prst="rect">
                <a:avLst/>
              </a:prstGeom>
            </p:spPr>
            <p:txBody>
              <a:bodyPr vert="horz" lIns="0" tIns="46800" rIns="0" bIns="45720" rtlCol="0">
                <a:noAutofit/>
              </a:bodyPr>
              <a:lstStyle>
                <a:lvl1pPr marL="288004" indent="-288004" algn="l" defTabSz="7200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2400" b="1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1pPr>
                <a:lvl2pPr marL="504000" indent="-216004" algn="l" defTabSz="7200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2pPr>
                <a:lvl3pPr marL="720000" indent="-216004" algn="l" defTabSz="864017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3pPr>
                <a:lvl4pPr marL="936000" indent="-216004" algn="l" defTabSz="864017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2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4pPr>
                <a:lvl5pPr marL="1152000" indent="-216004" algn="l" defTabSz="864017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Pct val="90000"/>
                  <a:buFont typeface="Arial" panose="020B0604020202020204" pitchFamily="34" charset="0"/>
                  <a:buChar char="•"/>
                  <a:defRPr sz="1100" b="0" i="0" kern="1200">
                    <a:solidFill>
                      <a:schemeClr val="tx1"/>
                    </a:solidFill>
                    <a:latin typeface="+mn-lt"/>
                    <a:ea typeface="Roboto Light" panose="02000000000000000000" pitchFamily="2" charset="0"/>
                    <a:cs typeface="Roboto Light" panose="02000000000000000000" pitchFamily="2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𝑐𝑜𝑚𝑚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𝑖𝑛𝑖𝑡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⌈"/>
                          <m:endChr m:val="⌉"/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𝑁𝑜𝐶</m:t>
                                  </m:r>
                                </m:sub>
                              </m:sSub>
                            </m:den>
                          </m:f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𝑘𝐻</m:t>
                          </m:r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𝑐𝑜𝑚𝑚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𝑓𝑖𝑛</m:t>
                          </m:r>
                        </m:sub>
                      </m:sSub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⌈"/>
                          <m:endChr m:val="⌉"/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𝑁𝑜𝐶</m:t>
                                  </m:r>
                                </m:sub>
                              </m:sSub>
                            </m:den>
                          </m:f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𝑘𝐻</m:t>
                          </m:r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𝑐𝑜𝑚𝑝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⌈"/>
                          <m:endChr m:val="⌉"/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m:rPr>
                                          <m:lit/>
                                        </m:rP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𝑀𝐴</m:t>
                              </m:r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𝑅𝑒𝑑𝑀𝑢𝑙𝐸</m:t>
                                  </m:r>
                                </m:sub>
                              </m:s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𝑅𝑒𝑑𝑀𝑢𝑙𝐸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𝑐𝑜𝑚𝑚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⌈"/>
                          <m:endChr m:val="⌉"/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m:rPr>
                                          <m:lit/>
                                        </m:rP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𝑁𝑜𝐶</m:t>
                                  </m:r>
                                </m:sub>
                              </m:s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𝑁𝑜𝐶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den>
                          </m:f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𝑁𝑜𝐶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+4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𝑖𝑛𝑖𝑡</m:t>
                          </m:r>
                          <m:r>
                            <m:rPr>
                              <m:lit/>
                            </m:r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𝑓𝑖𝑛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100,10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𝑠𝑡𝑎𝑔𝑒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50,10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𝑁𝑜𝐶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m:rPr>
                          <m:lit/>
                        </m:rP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𝑀𝐴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𝑅𝑒𝑑𝑀𝑢𝑙𝐸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=64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𝑀𝐴𝐶</m:t>
                      </m:r>
                      <m:r>
                        <m:rPr>
                          <m:lit/>
                        </m:rP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𝑅𝑒𝑑𝑀𝑢𝑙𝐸</m:t>
                          </m:r>
                          <m:r>
                            <m:rPr>
                              <m:lit/>
                            </m:r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𝑁𝑜𝐶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=0.95,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𝑁𝑜𝐶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it-IT" sz="2000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br>
                  <a:rPr lang="it-IT" sz="2000" b="0" i="1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it-IT" sz="2000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F6E4126-1625-8DED-21ED-230E34B65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8554" y="1496627"/>
                <a:ext cx="4685134" cy="4066602"/>
              </a:xfrm>
              <a:prstGeom prst="rect">
                <a:avLst/>
              </a:prstGeom>
              <a:blipFill>
                <a:blip r:embed="rId3"/>
                <a:stretch>
                  <a:fillRect l="-1951" b="-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0E7A0E4-F296-4E86-086B-433DB9A367BF}"/>
              </a:ext>
            </a:extLst>
          </p:cNvPr>
          <p:cNvSpPr/>
          <p:nvPr/>
        </p:nvSpPr>
        <p:spPr>
          <a:xfrm>
            <a:off x="159026" y="1227742"/>
            <a:ext cx="4937232" cy="4722484"/>
          </a:xfrm>
          <a:prstGeom prst="roundRect">
            <a:avLst/>
          </a:prstGeom>
          <a:noFill/>
          <a:ln w="25400">
            <a:solidFill>
              <a:schemeClr val="accent3">
                <a:alpha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T" b="1" i="0" cap="none" spc="0">
              <a:solidFill>
                <a:schemeClr val="bg2"/>
              </a:solidFill>
              <a:effectLst/>
              <a:latin typeface="+mj-lt"/>
              <a:cs typeface="Arial Narrow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8BBE1-1D19-1D2C-07C6-544E25E2BA9F}"/>
              </a:ext>
            </a:extLst>
          </p:cNvPr>
          <p:cNvSpPr txBox="1"/>
          <p:nvPr/>
        </p:nvSpPr>
        <p:spPr>
          <a:xfrm>
            <a:off x="1187642" y="1083742"/>
            <a:ext cx="1440000" cy="28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l" defTabSz="720000"/>
            <a:r>
              <a:rPr lang="en-IT" b="0" i="0">
                <a:solidFill>
                  <a:schemeClr val="bg2"/>
                </a:solidFill>
                <a:latin typeface="+mn-lt"/>
                <a:cs typeface="Arial Narrow" panose="020B0604020202020204" pitchFamily="34" charset="0"/>
              </a:rPr>
              <a:t>Assumptions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B28B1E1-ED00-481F-F60B-519AF0B3A7B3}"/>
              </a:ext>
            </a:extLst>
          </p:cNvPr>
          <p:cNvSpPr/>
          <p:nvPr/>
        </p:nvSpPr>
        <p:spPr>
          <a:xfrm>
            <a:off x="5408675" y="1227742"/>
            <a:ext cx="5064892" cy="4722484"/>
          </a:xfrm>
          <a:prstGeom prst="roundRect">
            <a:avLst/>
          </a:prstGeom>
          <a:noFill/>
          <a:ln w="25400">
            <a:solidFill>
              <a:schemeClr val="accent3">
                <a:alpha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T" b="1" i="0" cap="none" spc="0">
              <a:solidFill>
                <a:schemeClr val="bg2"/>
              </a:solidFill>
              <a:effectLst/>
              <a:latin typeface="+mj-lt"/>
              <a:cs typeface="Arial Narrow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79A95A-DD74-425D-8F82-A325776405ED}"/>
              </a:ext>
            </a:extLst>
          </p:cNvPr>
          <p:cNvSpPr txBox="1"/>
          <p:nvPr/>
        </p:nvSpPr>
        <p:spPr>
          <a:xfrm>
            <a:off x="6321121" y="1089269"/>
            <a:ext cx="1620000" cy="28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l" defTabSz="720000"/>
            <a:r>
              <a:rPr lang="en-IT" b="0" i="0">
                <a:solidFill>
                  <a:schemeClr val="bg2"/>
                </a:solidFill>
                <a:latin typeface="+mn-lt"/>
                <a:cs typeface="Arial Narrow" panose="020B0604020202020204" pitchFamily="34" charset="0"/>
              </a:rPr>
              <a:t>Runtime Model</a:t>
            </a:r>
          </a:p>
        </p:txBody>
      </p:sp>
      <p:sp>
        <p:nvSpPr>
          <p:cNvPr id="14" name="Speech Bubble: Rectangle with Corners Rounded 5">
            <a:extLst>
              <a:ext uri="{FF2B5EF4-FFF2-40B4-BE49-F238E27FC236}">
                <a16:creationId xmlns:a16="http://schemas.microsoft.com/office/drawing/2014/main" id="{ADD0C9C0-9B01-2B38-CB88-DAA5E71C7F49}"/>
              </a:ext>
            </a:extLst>
          </p:cNvPr>
          <p:cNvSpPr/>
          <p:nvPr/>
        </p:nvSpPr>
        <p:spPr>
          <a:xfrm>
            <a:off x="1377696" y="3683284"/>
            <a:ext cx="3750083" cy="1162332"/>
          </a:xfrm>
          <a:prstGeom prst="wedgeRoundRectCallout">
            <a:avLst>
              <a:gd name="adj1" fmla="val 60776"/>
              <a:gd name="adj2" fmla="val -2636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Communication</a:t>
            </a:r>
            <a:r>
              <a:rPr lang="en-US" sz="2000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 is assumed to have </a:t>
            </a:r>
            <a:r>
              <a:rPr lang="en-US" sz="2000" b="1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constant</a:t>
            </a:r>
            <a:r>
              <a:rPr lang="en-US" sz="2000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NoC hops</a:t>
            </a:r>
            <a:r>
              <a:rPr lang="en-US" sz="2000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, </a:t>
            </a:r>
            <a:r>
              <a:rPr lang="en-US" sz="2000" b="1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tile access </a:t>
            </a:r>
            <a:r>
              <a:rPr lang="en-US" sz="2000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and </a:t>
            </a:r>
            <a:r>
              <a:rPr lang="en-US" sz="2000" b="1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NoC hop latencies</a:t>
            </a:r>
            <a:endParaRPr lang="en-US" sz="2000" b="1" i="0" cap="none" spc="0" dirty="0">
              <a:ln>
                <a:noFill/>
              </a:ln>
              <a:solidFill>
                <a:schemeClr val="tx1"/>
              </a:solidFill>
              <a:effectLst/>
              <a:cs typeface="Arial Narrow" panose="020B0604020202020204" pitchFamily="34" charset="0"/>
            </a:endParaRPr>
          </a:p>
        </p:txBody>
      </p:sp>
      <p:sp>
        <p:nvSpPr>
          <p:cNvPr id="15" name="Speech Bubble: Rectangle with Corners Rounded 5">
            <a:extLst>
              <a:ext uri="{FF2B5EF4-FFF2-40B4-BE49-F238E27FC236}">
                <a16:creationId xmlns:a16="http://schemas.microsoft.com/office/drawing/2014/main" id="{67753A53-2797-F6D2-3C69-7FB5C9B83C8E}"/>
              </a:ext>
            </a:extLst>
          </p:cNvPr>
          <p:cNvSpPr/>
          <p:nvPr/>
        </p:nvSpPr>
        <p:spPr>
          <a:xfrm>
            <a:off x="1579412" y="5054972"/>
            <a:ext cx="3750083" cy="791926"/>
          </a:xfrm>
          <a:prstGeom prst="wedgeRoundRectCallout">
            <a:avLst>
              <a:gd name="adj1" fmla="val 55536"/>
              <a:gd name="adj2" fmla="val -3910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Parameters </a:t>
            </a:r>
            <a:r>
              <a:rPr lang="en-US" sz="2000" b="1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estimated</a:t>
            </a:r>
            <a:r>
              <a:rPr lang="en-US" sz="200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 via </a:t>
            </a:r>
            <a:r>
              <a:rPr lang="en-US" sz="2000" b="1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cycle-accurate</a:t>
            </a:r>
            <a:r>
              <a:rPr lang="en-US" sz="200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 RTL </a:t>
            </a:r>
            <a:r>
              <a:rPr lang="en-US" sz="2000" b="1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simulation</a:t>
            </a:r>
            <a:endParaRPr lang="en-US" sz="2000" b="1" i="0" cap="none" spc="0">
              <a:ln>
                <a:noFill/>
              </a:ln>
              <a:solidFill>
                <a:schemeClr val="tx1"/>
              </a:solidFill>
              <a:effectLst/>
              <a:cs typeface="Arial Narrow" panose="020B0604020202020204" pitchFamily="34" charset="0"/>
            </a:endParaRPr>
          </a:p>
        </p:txBody>
      </p:sp>
      <p:sp>
        <p:nvSpPr>
          <p:cNvPr id="16" name="Speech Bubble: Rectangle with Corners Rounded 5">
            <a:extLst>
              <a:ext uri="{FF2B5EF4-FFF2-40B4-BE49-F238E27FC236}">
                <a16:creationId xmlns:a16="http://schemas.microsoft.com/office/drawing/2014/main" id="{11941EE7-E3B9-4DC1-4160-930E712A4958}"/>
              </a:ext>
            </a:extLst>
          </p:cNvPr>
          <p:cNvSpPr/>
          <p:nvPr/>
        </p:nvSpPr>
        <p:spPr>
          <a:xfrm>
            <a:off x="1653881" y="788253"/>
            <a:ext cx="3750083" cy="1085870"/>
          </a:xfrm>
          <a:prstGeom prst="wedgeRoundRectCallout">
            <a:avLst>
              <a:gd name="adj1" fmla="val 54608"/>
              <a:gd name="adj2" fmla="val 8443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i="0" cap="none" spc="0">
                <a:ln>
                  <a:noFill/>
                </a:ln>
                <a:solidFill>
                  <a:schemeClr val="tx1"/>
                </a:solidFill>
                <a:effectLst/>
                <a:ea typeface="Roboto" panose="02000000000000000000" pitchFamily="2" charset="0"/>
                <a:cs typeface="Arial Narrow" panose="020B0604020202020204" pitchFamily="34" charset="0"/>
              </a:rPr>
              <a:t>L2 access </a:t>
            </a:r>
            <a:r>
              <a:rPr lang="en-US" sz="2000" i="0" cap="none" spc="0">
                <a:ln>
                  <a:noFill/>
                </a:ln>
                <a:solidFill>
                  <a:schemeClr val="tx1"/>
                </a:solidFill>
                <a:effectLst/>
                <a:ea typeface="Roboto" panose="02000000000000000000" pitchFamily="2" charset="0"/>
                <a:cs typeface="Arial Narrow" panose="020B0604020202020204" pitchFamily="34" charset="0"/>
              </a:rPr>
              <a:t>is assumed to </a:t>
            </a:r>
            <a:r>
              <a:rPr lang="en-US" sz="2000" b="1" i="0" cap="none" spc="0">
                <a:ln>
                  <a:noFill/>
                </a:ln>
                <a:solidFill>
                  <a:schemeClr val="tx1"/>
                </a:solidFill>
                <a:effectLst/>
                <a:ea typeface="Roboto" panose="02000000000000000000" pitchFamily="2" charset="0"/>
                <a:cs typeface="Arial Narrow" panose="020B0604020202020204" pitchFamily="34" charset="0"/>
              </a:rPr>
              <a:t>saturate NoC BW </a:t>
            </a:r>
            <a:r>
              <a:rPr lang="en-US" sz="2000" i="0" cap="none" spc="0">
                <a:ln>
                  <a:noFill/>
                </a:ln>
                <a:solidFill>
                  <a:schemeClr val="tx1"/>
                </a:solidFill>
                <a:effectLst/>
                <a:ea typeface="Roboto" panose="02000000000000000000" pitchFamily="2" charset="0"/>
                <a:cs typeface="Arial Narrow" panose="020B0604020202020204" pitchFamily="34" charset="0"/>
              </a:rPr>
              <a:t>after a ramp-up </a:t>
            </a:r>
            <a:r>
              <a:rPr lang="en-US" sz="200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time</a:t>
            </a:r>
            <a:endParaRPr lang="en-US" sz="2000" i="0" cap="none" spc="0">
              <a:ln>
                <a:noFill/>
              </a:ln>
              <a:solidFill>
                <a:schemeClr val="tx1"/>
              </a:solidFill>
              <a:effectLst/>
              <a:cs typeface="Arial Narrow" panose="020B0604020202020204" pitchFamily="34" charset="0"/>
            </a:endParaRPr>
          </a:p>
        </p:txBody>
      </p:sp>
      <p:sp>
        <p:nvSpPr>
          <p:cNvPr id="13" name="Speech Bubble: Rectangle with Corners Rounded 5">
            <a:extLst>
              <a:ext uri="{FF2B5EF4-FFF2-40B4-BE49-F238E27FC236}">
                <a16:creationId xmlns:a16="http://schemas.microsoft.com/office/drawing/2014/main" id="{47390B00-D606-762A-0576-CC9DC5F90790}"/>
              </a:ext>
            </a:extLst>
          </p:cNvPr>
          <p:cNvSpPr/>
          <p:nvPr/>
        </p:nvSpPr>
        <p:spPr>
          <a:xfrm>
            <a:off x="1377696" y="2165078"/>
            <a:ext cx="3750083" cy="1392031"/>
          </a:xfrm>
          <a:prstGeom prst="wedgeRoundRectCallout">
            <a:avLst>
              <a:gd name="adj1" fmla="val 60538"/>
              <a:gd name="adj2" fmla="val 303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Computation</a:t>
            </a:r>
            <a:r>
              <a:rPr lang="en-US" sz="2000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 is offloaded to the </a:t>
            </a:r>
            <a:r>
              <a:rPr lang="en-US" sz="2000" b="1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GEMM accelerator</a:t>
            </a:r>
            <a:r>
              <a:rPr lang="en-US" sz="2000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, workload size is assumed to achieve </a:t>
            </a:r>
            <a:r>
              <a:rPr lang="en-US" sz="2000" b="1" dirty="0">
                <a:solidFill>
                  <a:schemeClr val="tx1"/>
                </a:solidFill>
                <a:ea typeface="Roboto" panose="02000000000000000000" pitchFamily="2" charset="0"/>
                <a:cs typeface="Arial Narrow" panose="020B0604020202020204" pitchFamily="34" charset="0"/>
              </a:rPr>
              <a:t>high utilization</a:t>
            </a:r>
            <a:endParaRPr lang="en-US" sz="2000" b="1" i="0" cap="none" spc="0" dirty="0">
              <a:ln>
                <a:noFill/>
              </a:ln>
              <a:solidFill>
                <a:schemeClr val="tx1"/>
              </a:solidFill>
              <a:effectLst/>
              <a:cs typeface="Arial Narrow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7668A2E-FFF0-4CB7-0930-878C46B5BA26}"/>
              </a:ext>
            </a:extLst>
          </p:cNvPr>
          <p:cNvSpPr/>
          <p:nvPr/>
        </p:nvSpPr>
        <p:spPr>
          <a:xfrm rot="951507">
            <a:off x="5505376" y="2952145"/>
            <a:ext cx="4871488" cy="1155565"/>
          </a:xfrm>
          <a:prstGeom prst="roundRect">
            <a:avLst/>
          </a:prstGeom>
          <a:solidFill>
            <a:schemeClr val="bg2">
              <a:alpha val="89000"/>
            </a:schemeClr>
          </a:solidFill>
          <a:ln w="635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noProof="0">
                <a:solidFill>
                  <a:schemeClr val="accent3"/>
                </a:solidFill>
                <a:cs typeface="Arial Narrow" panose="020B0604020202020204" pitchFamily="34" charset="0"/>
              </a:rPr>
              <a:t>Glad to discuss in detail offline</a:t>
            </a:r>
            <a:endParaRPr lang="en-US" i="0" cap="none" spc="0" noProof="0">
              <a:ln>
                <a:noFill/>
              </a:ln>
              <a:solidFill>
                <a:schemeClr val="accent3"/>
              </a:solidFill>
              <a:effectLst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57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3" grpId="0" animBg="1"/>
      <p:bldP spid="12" grpId="0" animBg="1"/>
    </p:bldLst>
  </p:timing>
</p:sld>
</file>

<file path=ppt/theme/theme1.xml><?xml version="1.0" encoding="utf-8"?>
<a:theme xmlns:a="http://schemas.openxmlformats.org/drawingml/2006/main" name="PULP Triangle">
  <a:themeElements>
    <a:clrScheme name="PULP palette">
      <a:dk1>
        <a:srgbClr val="000000"/>
      </a:dk1>
      <a:lt1>
        <a:srgbClr val="ABABAB"/>
      </a:lt1>
      <a:dk2>
        <a:srgbClr val="5D5D5D"/>
      </a:dk2>
      <a:lt2>
        <a:srgbClr val="FFFFFF"/>
      </a:lt2>
      <a:accent1>
        <a:srgbClr val="A8322C"/>
      </a:accent1>
      <a:accent2>
        <a:srgbClr val="1269B0"/>
      </a:accent2>
      <a:accent3>
        <a:srgbClr val="168638"/>
      </a:accent3>
      <a:accent4>
        <a:srgbClr val="F29545"/>
      </a:accent4>
      <a:accent5>
        <a:srgbClr val="910569"/>
      </a:accent5>
      <a:accent6>
        <a:srgbClr val="48592C"/>
      </a:accent6>
      <a:hlink>
        <a:srgbClr val="007996"/>
      </a:hlink>
      <a:folHlink>
        <a:srgbClr val="ABABA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b="1" i="0" cap="none" spc="0" dirty="0" smtClean="0">
            <a:ln>
              <a:noFill/>
            </a:ln>
            <a:solidFill>
              <a:schemeClr val="bg2"/>
            </a:solidFill>
            <a:effectLst/>
            <a:latin typeface="+mj-lt"/>
            <a:cs typeface="Arial Narrow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720000">
          <a:defRPr sz="2400" b="0" i="0" dirty="0" smtClean="0">
            <a:solidFill>
              <a:schemeClr val="accent1"/>
            </a:solidFill>
            <a:latin typeface="+mn-lt"/>
            <a:cs typeface="Arial Narrow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B406D32-60A4-634F-90D6-0D367464347A}" vid="{15BA094A-26C5-EA40-AA19-1E902FFE7D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B727A0BC19BDA40A15B78EF4EA6A333" ma:contentTypeVersion="4" ma:contentTypeDescription="Ein neues Dokument erstellen." ma:contentTypeScope="" ma:versionID="740674bf627e5d9f2477de13f9ae3b0e">
  <xsd:schema xmlns:xsd="http://www.w3.org/2001/XMLSchema" xmlns:xs="http://www.w3.org/2001/XMLSchema" xmlns:p="http://schemas.microsoft.com/office/2006/metadata/properties" xmlns:ns3="c8edf7ca-e63a-4581-9fa2-287a76a8566f" targetNamespace="http://schemas.microsoft.com/office/2006/metadata/properties" ma:root="true" ma:fieldsID="0663cb524646d0633c2ceb3da247dbaa" ns3:_="">
    <xsd:import namespace="c8edf7ca-e63a-4581-9fa2-287a76a8566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df7ca-e63a-4581-9fa2-287a76a856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C63BF1-8421-4E77-B2DC-6656849F0F36}">
  <ds:schemaRefs>
    <ds:schemaRef ds:uri="c8edf7ca-e63a-4581-9fa2-287a76a856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2256854-27BA-4BE7-9275-29FDD3BC72C9}">
  <ds:schemaRefs>
    <ds:schemaRef ds:uri="http://purl.org/dc/elements/1.1/"/>
    <ds:schemaRef ds:uri="http://www.w3.org/XML/1998/namespace"/>
    <ds:schemaRef ds:uri="c8edf7ca-e63a-4581-9fa2-287a76a8566f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2EAE6D9-6FFA-453C-A776-C791E19F14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PULP Triangle</Template>
  <TotalTime>11</TotalTime>
  <Words>1804</Words>
  <Application>Microsoft Macintosh PowerPoint</Application>
  <PresentationFormat>Custom</PresentationFormat>
  <Paragraphs>206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Arial Narrow</vt:lpstr>
      <vt:lpstr>Calibri</vt:lpstr>
      <vt:lpstr>Calibri Light</vt:lpstr>
      <vt:lpstr>Cambria Math</vt:lpstr>
      <vt:lpstr>Consolas</vt:lpstr>
      <vt:lpstr>Courier New</vt:lpstr>
      <vt:lpstr>Roboto</vt:lpstr>
      <vt:lpstr>Roboto Light</vt:lpstr>
      <vt:lpstr>PULP Triangle</vt:lpstr>
      <vt:lpstr>Throughput and Area Impact of Synchronization in an Open-Source Massively-Parallel Manycore Platform</vt:lpstr>
      <vt:lpstr>Introduction: Tiled Many-Core Platforms</vt:lpstr>
      <vt:lpstr>Introduction: Many-Core Synchronization</vt:lpstr>
      <vt:lpstr>Motivation</vt:lpstr>
      <vt:lpstr>MAGIA</vt:lpstr>
      <vt:lpstr>MAGIA (cont’d)</vt:lpstr>
      <vt:lpstr>FractalSync</vt:lpstr>
      <vt:lpstr>Double-Buffered Runtime Model</vt:lpstr>
      <vt:lpstr>Double-Buffered GEMM Runtime Model</vt:lpstr>
      <vt:lpstr>Double-Buffered FFT Runtime Model</vt:lpstr>
      <vt:lpstr>MAGIA Area Model</vt:lpstr>
      <vt:lpstr>Evaluation Results - GEMM</vt:lpstr>
      <vt:lpstr>Evaluation Results - FFT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Tim Fischer</dc:creator>
  <cp:lastModifiedBy>Victor Isachi</cp:lastModifiedBy>
  <cp:revision>2</cp:revision>
  <dcterms:created xsi:type="dcterms:W3CDTF">2024-12-16T10:03:04Z</dcterms:created>
  <dcterms:modified xsi:type="dcterms:W3CDTF">2026-06-25T19:19:33Z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0x0101003B727A0BC19BDA40A15B78EF4EA6A333</vt:lpwstr>
  </property>
</Properties>
</file>